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6" r:id="rId1"/>
    <p:sldMasterId id="2147483674" r:id="rId2"/>
    <p:sldMasterId id="2147483692" r:id="rId3"/>
  </p:sldMasterIdLst>
  <p:notesMasterIdLst>
    <p:notesMasterId r:id="rId29"/>
  </p:notesMasterIdLst>
  <p:handoutMasterIdLst>
    <p:handoutMasterId r:id="rId30"/>
  </p:handoutMasterIdLst>
  <p:sldIdLst>
    <p:sldId id="360" r:id="rId4"/>
    <p:sldId id="414" r:id="rId5"/>
    <p:sldId id="408" r:id="rId6"/>
    <p:sldId id="409" r:id="rId7"/>
    <p:sldId id="412" r:id="rId8"/>
    <p:sldId id="337" r:id="rId9"/>
    <p:sldId id="407" r:id="rId10"/>
    <p:sldId id="577" r:id="rId11"/>
    <p:sldId id="346" r:id="rId12"/>
    <p:sldId id="573" r:id="rId13"/>
    <p:sldId id="574" r:id="rId14"/>
    <p:sldId id="575" r:id="rId15"/>
    <p:sldId id="578" r:id="rId16"/>
    <p:sldId id="579" r:id="rId17"/>
    <p:sldId id="580" r:id="rId18"/>
    <p:sldId id="581" r:id="rId19"/>
    <p:sldId id="410" r:id="rId20"/>
    <p:sldId id="333" r:id="rId21"/>
    <p:sldId id="334" r:id="rId22"/>
    <p:sldId id="288" r:id="rId23"/>
    <p:sldId id="584" r:id="rId24"/>
    <p:sldId id="561" r:id="rId25"/>
    <p:sldId id="541" r:id="rId26"/>
    <p:sldId id="492" r:id="rId27"/>
    <p:sldId id="583" r:id="rId28"/>
  </p:sldIdLst>
  <p:sldSz cx="12192000" cy="6858000"/>
  <p:notesSz cx="11309350" cy="201041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360"/>
            <p14:sldId id="414"/>
            <p14:sldId id="408"/>
            <p14:sldId id="409"/>
            <p14:sldId id="412"/>
            <p14:sldId id="337"/>
            <p14:sldId id="407"/>
            <p14:sldId id="577"/>
            <p14:sldId id="346"/>
            <p14:sldId id="573"/>
            <p14:sldId id="574"/>
            <p14:sldId id="575"/>
            <p14:sldId id="578"/>
            <p14:sldId id="579"/>
            <p14:sldId id="580"/>
            <p14:sldId id="581"/>
            <p14:sldId id="410"/>
            <p14:sldId id="333"/>
            <p14:sldId id="334"/>
            <p14:sldId id="288"/>
            <p14:sldId id="584"/>
            <p14:sldId id="561"/>
            <p14:sldId id="541"/>
            <p14:sldId id="492"/>
            <p14:sldId id="583"/>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A1A1A"/>
    <a:srgbClr val="78AAD6"/>
    <a:srgbClr val="D3908F"/>
    <a:srgbClr val="D0D1D2"/>
    <a:srgbClr val="8DB4E2"/>
    <a:srgbClr val="92B573"/>
    <a:srgbClr val="538DD5"/>
    <a:srgbClr val="D9D9D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C4630C-4AB4-B96F-50B3-800BD9FE48B3}" v="5" dt="2021-07-14T21:53:03.945"/>
    <p1510:client id="{F821318E-F24C-4D68-AE43-45F79F6BA226}" v="4" dt="2021-07-12T21:19:40.223"/>
  </p1510:revLst>
</p1510:revInfo>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48"/>
    <p:restoredTop sz="74683" autoAdjust="0"/>
  </p:normalViewPr>
  <p:slideViewPr>
    <p:cSldViewPr snapToGrid="0">
      <p:cViewPr>
        <p:scale>
          <a:sx n="88" d="100"/>
          <a:sy n="88" d="100"/>
        </p:scale>
        <p:origin x="1328" y="696"/>
      </p:cViewPr>
      <p:guideLst>
        <p:guide pos="7008"/>
        <p:guide orient="horz" pos="32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handoutMaster" Target="handoutMasters/handoutMaster1.xml"/><Relationship Id="rId35" Type="http://schemas.microsoft.com/office/2015/10/relationships/revisionInfo" Target="revisionInfo.xml"/><Relationship Id="rId8"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900956" cy="100746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6405715" y="0"/>
            <a:ext cx="4900956" cy="1007464"/>
          </a:xfrm>
          <a:prstGeom prst="rect">
            <a:avLst/>
          </a:prstGeom>
        </p:spPr>
        <p:txBody>
          <a:bodyPr vert="horz" lIns="91440" tIns="45720" rIns="91440" bIns="45720" rtlCol="0"/>
          <a:lstStyle>
            <a:lvl1pPr algn="r">
              <a:defRPr sz="1200"/>
            </a:lvl1pPr>
          </a:lstStyle>
          <a:p>
            <a:fld id="{49C152C2-AF9F-44C5-8FA2-EB5B9007DBD7}" type="datetimeFigureOut">
              <a:rPr lang="en-US" smtClean="0"/>
              <a:t>5/17/24</a:t>
            </a:fld>
            <a:endParaRPr lang="en-US"/>
          </a:p>
        </p:txBody>
      </p:sp>
      <p:sp>
        <p:nvSpPr>
          <p:cNvPr id="4" name="Footer Placeholder 3"/>
          <p:cNvSpPr>
            <a:spLocks noGrp="1"/>
          </p:cNvSpPr>
          <p:nvPr>
            <p:ph type="ftr" sz="quarter" idx="2"/>
          </p:nvPr>
        </p:nvSpPr>
        <p:spPr>
          <a:xfrm>
            <a:off x="0" y="19096639"/>
            <a:ext cx="4900956" cy="10074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6405715" y="19096639"/>
            <a:ext cx="4900956" cy="1007462"/>
          </a:xfrm>
          <a:prstGeom prst="rect">
            <a:avLst/>
          </a:prstGeom>
        </p:spPr>
        <p:txBody>
          <a:bodyPr vert="horz" lIns="91440" tIns="45720" rIns="91440" bIns="45720" rtlCol="0" anchor="b"/>
          <a:lstStyle>
            <a:lvl1pPr algn="r">
              <a:defRPr sz="1200"/>
            </a:lvl1pPr>
          </a:lstStyle>
          <a:p>
            <a:fld id="{49A31AF2-0CEF-4B92-A6C6-177490C60177}" type="slidenum">
              <a:rPr lang="en-US" smtClean="0"/>
              <a:t>‹#›</a:t>
            </a:fld>
            <a:endParaRPr lang="en-US"/>
          </a:p>
        </p:txBody>
      </p:sp>
    </p:spTree>
    <p:extLst>
      <p:ext uri="{BB962C8B-B14F-4D97-AF65-F5344CB8AC3E}">
        <p14:creationId xmlns:p14="http://schemas.microsoft.com/office/powerpoint/2010/main" val="1544149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46163" y="1506538"/>
            <a:ext cx="13403263" cy="7540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130930" y="9549418"/>
            <a:ext cx="9047477" cy="9046832"/>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US" dirty="0">
              <a:latin typeface="Calibri"/>
              <a:cs typeface="Calibri"/>
            </a:endParaRPr>
          </a:p>
        </p:txBody>
      </p:sp>
    </p:spTree>
    <p:extLst>
      <p:ext uri="{BB962C8B-B14F-4D97-AF65-F5344CB8AC3E}">
        <p14:creationId xmlns:p14="http://schemas.microsoft.com/office/powerpoint/2010/main" val="20389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 little bit closer at what happens here. First, we have </a:t>
            </a:r>
            <a:r>
              <a:rPr lang="en-US" dirty="0" err="1"/>
              <a:t>retrieve_credential_local</a:t>
            </a:r>
            <a:r>
              <a:rPr lang="en-US" dirty="0"/>
              <a:t>, which is a </a:t>
            </a:r>
            <a:r>
              <a:rPr lang="en-US" i="1" dirty="0"/>
              <a:t>function. </a:t>
            </a:r>
            <a:r>
              <a:rPr lang="en-US" i="0" dirty="0"/>
              <a:t>Functions are super important in R. </a:t>
            </a:r>
          </a:p>
          <a:p>
            <a:endParaRPr lang="en-US" i="0" dirty="0"/>
          </a:p>
          <a:p>
            <a:r>
              <a:rPr lang="en-US" i="0" dirty="0"/>
              <a:t>Functions take zero, one, or more inputs, and they return one output.</a:t>
            </a:r>
          </a:p>
          <a:p>
            <a:endParaRPr lang="en-US" i="0" dirty="0"/>
          </a:p>
          <a:p>
            <a:r>
              <a:rPr lang="en-US" i="0" dirty="0"/>
              <a:t>** The inputs are called </a:t>
            </a:r>
            <a:r>
              <a:rPr lang="en-US" i="1" dirty="0"/>
              <a:t>arguments </a:t>
            </a:r>
            <a:r>
              <a:rPr lang="en-US" i="0" dirty="0"/>
              <a:t>and go into parentheses. If there’s more than one argument, they get separated with commas. </a:t>
            </a:r>
          </a:p>
          <a:p>
            <a:endParaRPr lang="en-US" i="0" dirty="0"/>
          </a:p>
          <a:p>
            <a:r>
              <a:rPr lang="en-US" i="0" dirty="0"/>
              <a:t>** You can capture the output in an object,</a:t>
            </a:r>
          </a:p>
          <a:p>
            <a:endParaRPr lang="en-US" i="0" dirty="0"/>
          </a:p>
          <a:p>
            <a:r>
              <a:rPr lang="en-US" i="0" dirty="0"/>
              <a:t>** using the assignment operator. This is a smaller than sign followed by a minus or dash and is supposed to look like an arrow pointing left. In other languages this assignment operator is a single equals sign, and one of the quirks of R is that they use this arrow looking sort of assignment operator instead. People pronounce this operator as “gets” … as in creds ”gets” </a:t>
            </a:r>
            <a:r>
              <a:rPr lang="en-US" i="0" dirty="0" err="1"/>
              <a:t>retrieve_credential_local</a:t>
            </a:r>
            <a:r>
              <a:rPr lang="en-US" i="0" dirty="0"/>
              <a:t> “of” filename and </a:t>
            </a:r>
            <a:r>
              <a:rPr lang="en-US" i="0" dirty="0" err="1"/>
              <a:t>pid</a:t>
            </a:r>
            <a:r>
              <a:rPr lang="en-US" i="0" dirty="0"/>
              <a:t>.</a:t>
            </a:r>
          </a:p>
          <a:p>
            <a:endParaRPr lang="en-US"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93586-FEB5-7C43-8F44-7EFAE4EECA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91056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next line. This says, </a:t>
            </a:r>
            <a:r>
              <a:rPr lang="en-US" dirty="0" err="1"/>
              <a:t>uri</a:t>
            </a:r>
            <a:r>
              <a:rPr lang="en-US" dirty="0"/>
              <a:t> &lt;- creds $ </a:t>
            </a:r>
            <a:r>
              <a:rPr lang="en-US" dirty="0" err="1"/>
              <a:t>redcap_uri</a:t>
            </a:r>
            <a:endParaRPr lang="en-US" dirty="0"/>
          </a:p>
          <a:p>
            <a:endParaRPr lang="en-US" dirty="0"/>
          </a:p>
          <a:p>
            <a:r>
              <a:rPr lang="en-US" dirty="0"/>
              <a:t>The creds object which we just made in the previous command is a *list*. A list is an object that contains other objects. In this case, “creds” contains the following elements: </a:t>
            </a:r>
            <a:r>
              <a:rPr lang="en-US" dirty="0" err="1"/>
              <a:t>redcap_uri</a:t>
            </a:r>
            <a:r>
              <a:rPr lang="en-US" dirty="0"/>
              <a:t>, username, </a:t>
            </a:r>
            <a:r>
              <a:rPr lang="en-US" dirty="0" err="1"/>
              <a:t>project_id</a:t>
            </a:r>
            <a:r>
              <a:rPr lang="en-US" dirty="0"/>
              <a:t>, token, and comment. </a:t>
            </a:r>
          </a:p>
          <a:p>
            <a:endParaRPr lang="en-US" dirty="0"/>
          </a:p>
          <a:p>
            <a:r>
              <a:rPr lang="en-US" dirty="0"/>
              <a:t>The $ operator extracts an element from a list. In this case we’re extracting the </a:t>
            </a:r>
            <a:r>
              <a:rPr lang="en-US" dirty="0" err="1"/>
              <a:t>redcap_uri</a:t>
            </a:r>
            <a:r>
              <a:rPr lang="en-US" dirty="0"/>
              <a:t> element and then we’re storing it as an object named ‘</a:t>
            </a:r>
            <a:r>
              <a:rPr lang="en-US" dirty="0" err="1"/>
              <a:t>uri</a:t>
            </a:r>
            <a:r>
              <a:rPr lang="en-US"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93586-FEB5-7C43-8F44-7EFAE4EECA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1621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93586-FEB5-7C43-8F44-7EFAE4EECA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4007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4149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93586-FEB5-7C43-8F44-7EFAE4EECA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21824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actually just went through the first four lines of this code chunk! Let’s look at the last line.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93586-FEB5-7C43-8F44-7EFAE4EECA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6312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line reads, …</a:t>
            </a:r>
          </a:p>
          <a:p>
            <a:endParaRPr lang="en-US" dirty="0"/>
          </a:p>
          <a:p>
            <a:r>
              <a:rPr lang="en-US" dirty="0"/>
              <a:t>So we’re calling the </a:t>
            </a:r>
            <a:r>
              <a:rPr lang="en-US" dirty="0" err="1"/>
              <a:t>redcap_read_oneshot</a:t>
            </a:r>
            <a:r>
              <a:rPr lang="en-US" dirty="0"/>
              <a:t>() function from the </a:t>
            </a:r>
            <a:r>
              <a:rPr lang="en-US" dirty="0" err="1"/>
              <a:t>REDCapR</a:t>
            </a:r>
            <a:r>
              <a:rPr lang="en-US" dirty="0"/>
              <a:t> package, giving it the URI and token as inputs. But then there’s this $data thing at the end. What does that mean?</a:t>
            </a:r>
          </a:p>
          <a:p>
            <a:endParaRPr lang="en-US" dirty="0"/>
          </a:p>
          <a:p>
            <a:r>
              <a:rPr lang="en-US" dirty="0"/>
              <a:t>To understand this you have to first realize that the </a:t>
            </a:r>
            <a:r>
              <a:rPr lang="en-US" i="1" dirty="0"/>
              <a:t>output</a:t>
            </a:r>
            <a:r>
              <a:rPr lang="en-US" i="0" dirty="0"/>
              <a:t> of </a:t>
            </a:r>
            <a:r>
              <a:rPr lang="en-US" i="0" dirty="0" err="1"/>
              <a:t>redcap_read_oneshot</a:t>
            </a:r>
            <a:r>
              <a:rPr lang="en-US" i="0" dirty="0"/>
              <a:t> is a </a:t>
            </a:r>
            <a:r>
              <a:rPr lang="en-US" b="1" i="0" dirty="0"/>
              <a:t>list</a:t>
            </a:r>
            <a:r>
              <a:rPr lang="en-US" b="0" i="0" dirty="0"/>
              <a:t>. That list has a bunch of information about the </a:t>
            </a:r>
            <a:r>
              <a:rPr lang="en-US" b="0" i="0" dirty="0" err="1"/>
              <a:t>REDCap</a:t>
            </a:r>
            <a:r>
              <a:rPr lang="en-US" b="0" i="0" dirty="0"/>
              <a:t> database, but importantly, it has an element named “data” which contains the data from the </a:t>
            </a:r>
            <a:r>
              <a:rPr lang="en-US" b="0" i="0" dirty="0" err="1"/>
              <a:t>REDCap</a:t>
            </a:r>
            <a:r>
              <a:rPr lang="en-US" b="0" i="0" dirty="0"/>
              <a:t> project. We can use the function call as if we already knew that we’ll be getting back a list, and then use $data to just extract that data, and discarding all the other information of the list. </a:t>
            </a:r>
          </a:p>
          <a:p>
            <a:endParaRPr lang="en-US" b="0" i="0" dirty="0"/>
          </a:p>
          <a:p>
            <a:r>
              <a:rPr lang="en-US" b="0" i="0" dirty="0"/>
              <a:t>Then we use the assignment operator to store the data in an object named </a:t>
            </a:r>
            <a:r>
              <a:rPr lang="en-US" b="0" i="0" dirty="0" err="1"/>
              <a:t>my_redcap_data</a:t>
            </a:r>
            <a:r>
              <a:rPr lang="en-US" b="0" i="0" dirty="0"/>
              <a:t>.</a:t>
            </a:r>
          </a:p>
          <a:p>
            <a:endParaRPr lang="en-US" b="0" i="0" dirty="0"/>
          </a:p>
          <a:p>
            <a:r>
              <a:rPr lang="en-US" b="0" i="0" dirty="0"/>
              <a:t>** So again, the </a:t>
            </a:r>
            <a:r>
              <a:rPr lang="en-US" b="0" i="0" dirty="0" err="1"/>
              <a:t>redcap_read_oneshot</a:t>
            </a:r>
            <a:r>
              <a:rPr lang="en-US" b="0" i="0" dirty="0"/>
              <a:t>() function takes the URI and API token as inputs and returns a list, that contains a ”data” element.</a:t>
            </a:r>
          </a:p>
          <a:p>
            <a:r>
              <a:rPr lang="en-US" b="0" i="0" dirty="0"/>
              <a:t>** This data element contains a type of object that’s called a data frame or </a:t>
            </a:r>
            <a:r>
              <a:rPr lang="en-US" b="0" i="0" dirty="0" err="1"/>
              <a:t>tibble</a:t>
            </a:r>
            <a:r>
              <a:rPr lang="en-US" b="0" i="0" dirty="0"/>
              <a:t>. This is similar to an Excel sheet in that it has rows and columns. </a:t>
            </a:r>
          </a:p>
          <a:p>
            <a:r>
              <a:rPr lang="en-US" b="0" i="0" dirty="0"/>
              <a:t>** So we’re only extracting that data frame and assigning it to an object named </a:t>
            </a:r>
            <a:r>
              <a:rPr lang="en-US" b="0" i="0" dirty="0" err="1"/>
              <a:t>my_redcap_data</a:t>
            </a:r>
            <a:r>
              <a:rPr lang="en-US" b="0" i="0" dirty="0"/>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93586-FEB5-7C43-8F44-7EFAE4EECA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19648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REDCap</a:t>
            </a:r>
            <a:r>
              <a:rPr lang="en-US" dirty="0"/>
              <a:t> API mushes everything into one table/data frame. OK for simple databases especially with one CRF only, but problematic if you have lots of instruments, events, and some instruments repeating and some non-repeating</a:t>
            </a:r>
          </a:p>
          <a:p>
            <a:r>
              <a:rPr lang="en-US" dirty="0"/>
              <a:t>Need to write lots of custom logic to extract the data you’re interested in.</a:t>
            </a:r>
          </a:p>
          <a:p>
            <a:endParaRPr lang="en-US" dirty="0"/>
          </a:p>
        </p:txBody>
      </p:sp>
    </p:spTree>
    <p:extLst>
      <p:ext uri="{BB962C8B-B14F-4D97-AF65-F5344CB8AC3E}">
        <p14:creationId xmlns:p14="http://schemas.microsoft.com/office/powerpoint/2010/main" val="301113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E8EB8B-B78C-4FCA-B737-0D9226F57E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79841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function of </a:t>
            </a:r>
            <a:r>
              <a:rPr lang="en-US" dirty="0" err="1"/>
              <a:t>REDCapTidieR</a:t>
            </a:r>
            <a:r>
              <a:rPr lang="en-US" dirty="0"/>
              <a:t> is the </a:t>
            </a:r>
            <a:r>
              <a:rPr lang="en-US" dirty="0" err="1"/>
              <a:t>read_redcap</a:t>
            </a:r>
            <a:r>
              <a:rPr lang="en-US" dirty="0"/>
              <a:t>() function. This function takes a </a:t>
            </a:r>
            <a:r>
              <a:rPr lang="en-US" dirty="0" err="1"/>
              <a:t>REDCap</a:t>
            </a:r>
            <a:r>
              <a:rPr lang="en-US" dirty="0"/>
              <a:t> project’s URI and API key, and it returns a special object that we call the </a:t>
            </a:r>
            <a:r>
              <a:rPr lang="en-US" dirty="0" err="1"/>
              <a:t>supertibble</a:t>
            </a:r>
            <a:r>
              <a:rPr lang="en-US" dirty="0"/>
              <a:t>. The </a:t>
            </a:r>
            <a:r>
              <a:rPr lang="en-US" dirty="0" err="1"/>
              <a:t>supertibble</a:t>
            </a:r>
            <a:r>
              <a:rPr lang="en-US" dirty="0"/>
              <a:t> is a data frame or </a:t>
            </a:r>
            <a:r>
              <a:rPr lang="en-US" dirty="0" err="1"/>
              <a:t>tibble</a:t>
            </a:r>
            <a:r>
              <a:rPr lang="en-US" dirty="0"/>
              <a:t> that represents the whole </a:t>
            </a:r>
            <a:r>
              <a:rPr lang="en-US" dirty="0" err="1"/>
              <a:t>REDCap</a:t>
            </a:r>
            <a:r>
              <a:rPr lang="en-US" dirty="0"/>
              <a:t> project and contains nested </a:t>
            </a:r>
            <a:r>
              <a:rPr lang="en-US" dirty="0" err="1"/>
              <a:t>tibbles</a:t>
            </a:r>
            <a:r>
              <a:rPr lang="en-US" dirty="0"/>
              <a:t> that represent individual </a:t>
            </a:r>
            <a:r>
              <a:rPr lang="en-US" dirty="0" err="1"/>
              <a:t>REDCap</a:t>
            </a:r>
            <a:r>
              <a:rPr lang="en-US" dirty="0"/>
              <a:t> instruments. You get all the data and metadata in one place.</a:t>
            </a:r>
          </a:p>
          <a:p>
            <a:endParaRPr lang="en-US" dirty="0"/>
          </a:p>
          <a:p>
            <a:r>
              <a:rPr lang="en-US" dirty="0"/>
              <a:t>Here, you can see part of the supertibble from a CAR-T trial. Each row of the supertibble represents an instrument. You can see the name and label of the instrument. And then you have the `</a:t>
            </a:r>
            <a:r>
              <a:rPr lang="en-US" dirty="0" err="1"/>
              <a:t>redcap_data</a:t>
            </a:r>
            <a:r>
              <a:rPr lang="en-US" dirty="0"/>
              <a:t>` column that has all of these little table icons. By clicking on one of the table icons, you can drill down into individual data and metadata tibbles. This makes initial data exploration really easy.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E8EB8B-B78C-4FCA-B737-0D9226F57E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8347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US" dirty="0"/>
          </a:p>
        </p:txBody>
      </p:sp>
    </p:spTree>
    <p:extLst>
      <p:ext uri="{BB962C8B-B14F-4D97-AF65-F5344CB8AC3E}">
        <p14:creationId xmlns:p14="http://schemas.microsoft.com/office/powerpoint/2010/main" val="37207240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can you do with the Supertibble?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You can extract data frames for individual instruments using either the </a:t>
            </a:r>
            <a:r>
              <a:rPr lang="en-US" dirty="0" err="1"/>
              <a:t>bind_tibbles</a:t>
            </a:r>
            <a:r>
              <a:rPr lang="en-US" dirty="0"/>
              <a:t>() or </a:t>
            </a:r>
            <a:r>
              <a:rPr lang="en-US" dirty="0" err="1"/>
              <a:t>extract_tibble</a:t>
            </a:r>
            <a:r>
              <a:rPr lang="en-US" dirty="0"/>
              <a:t>() function. </a:t>
            </a:r>
            <a:r>
              <a:rPr lang="en-US" dirty="0" err="1"/>
              <a:t>Bind_tibbles</a:t>
            </a:r>
            <a:r>
              <a:rPr lang="en-US" dirty="0"/>
              <a:t>() makes the data tibbles magically appear in the Environment, which is useful if you just want to get the </a:t>
            </a:r>
            <a:r>
              <a:rPr lang="en-US" dirty="0" err="1"/>
              <a:t>REDCap</a:t>
            </a:r>
            <a:r>
              <a:rPr lang="en-US" dirty="0"/>
              <a:t> data into R in the easiest possible way. </a:t>
            </a:r>
            <a:r>
              <a:rPr lang="en-US" dirty="0" err="1"/>
              <a:t>Extract_tibble</a:t>
            </a:r>
            <a:r>
              <a:rPr lang="en-US" dirty="0"/>
              <a:t>() extracts and returns an individual data </a:t>
            </a:r>
            <a:r>
              <a:rPr lang="en-US" dirty="0" err="1"/>
              <a:t>tibble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 You can use make_labelled() to add variable labels. Adding human readable labels to cryptic variable names makes data exploration easier. The labels from from the Field Labels in the data entry forms.</a:t>
            </a:r>
          </a:p>
          <a:p>
            <a:endParaRPr lang="en-US" dirty="0"/>
          </a:p>
          <a:p>
            <a:r>
              <a:rPr lang="en-US" dirty="0"/>
              <a:t>*** And you can use </a:t>
            </a:r>
            <a:r>
              <a:rPr lang="en-US" dirty="0" err="1"/>
              <a:t>write_redcap_xlsx</a:t>
            </a:r>
            <a:r>
              <a:rPr lang="en-US" dirty="0"/>
              <a:t>() to export an entire </a:t>
            </a:r>
            <a:r>
              <a:rPr lang="en-US" dirty="0" err="1"/>
              <a:t>REDCap</a:t>
            </a:r>
            <a:r>
              <a:rPr lang="en-US" dirty="0"/>
              <a:t> project to Excel, which one tab per instrument. This is much nicer than the default </a:t>
            </a:r>
            <a:r>
              <a:rPr lang="en-US" dirty="0" err="1"/>
              <a:t>REDCap</a:t>
            </a:r>
            <a:r>
              <a:rPr lang="en-US" dirty="0"/>
              <a:t> export and is really handy for collaborating, and it supports labels so your collaborator can see the descriptions for each variable.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D5E4AB-DBCF-2C4F-A1FD-94DEE54C88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9204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93864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covered up to this point,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93586-FEB5-7C43-8F44-7EFAE4EECA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5089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93586-FEB5-7C43-8F44-7EFAE4EECA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7267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the </a:t>
            </a:r>
            <a:r>
              <a:rPr lang="en-US" dirty="0" err="1"/>
              <a:t>REDCapR</a:t>
            </a:r>
            <a:r>
              <a:rPr lang="en-US" dirty="0"/>
              <a:t> and </a:t>
            </a:r>
            <a:r>
              <a:rPr lang="en-US" dirty="0" err="1"/>
              <a:t>REDCapTidieR</a:t>
            </a:r>
            <a:r>
              <a:rPr lang="en-US" dirty="0"/>
              <a:t> packages have extensive online documentation, including Getting Started tutorials and deeper dives into common workflows.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93586-FEB5-7C43-8F44-7EFAE4EECA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93171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i="0" dirty="0">
                <a:effectLst/>
                <a:latin typeface="roboto" panose="02000000000000000000" pitchFamily="2" charset="0"/>
              </a:rPr>
              <a:t>There are a few additional packages for interacting with </a:t>
            </a:r>
            <a:r>
              <a:rPr lang="en-US" b="0" i="0" dirty="0" err="1">
                <a:effectLst/>
                <a:latin typeface="roboto" panose="02000000000000000000" pitchFamily="2" charset="0"/>
              </a:rPr>
              <a:t>REDCap</a:t>
            </a:r>
            <a:r>
              <a:rPr lang="en-US" b="0" i="0" dirty="0">
                <a:effectLst/>
                <a:latin typeface="roboto" panose="02000000000000000000" pitchFamily="2" charset="0"/>
              </a:rPr>
              <a:t>.</a:t>
            </a:r>
          </a:p>
          <a:p>
            <a:pPr marL="0" indent="0">
              <a:buFontTx/>
              <a:buNone/>
            </a:pPr>
            <a:endParaRPr lang="en-US" b="0" i="0" dirty="0">
              <a:effectLst/>
              <a:latin typeface="roboto" panose="02000000000000000000" pitchFamily="2" charset="0"/>
            </a:endParaRPr>
          </a:p>
          <a:p>
            <a:pPr marL="0" indent="0">
              <a:buFontTx/>
              <a:buNone/>
            </a:pPr>
            <a:r>
              <a:rPr lang="en-US" b="0" i="0" dirty="0" err="1">
                <a:effectLst/>
                <a:latin typeface="roboto" panose="02000000000000000000" pitchFamily="2" charset="0"/>
              </a:rPr>
              <a:t>tidyREDCap</a:t>
            </a:r>
            <a:r>
              <a:rPr lang="en-US" b="0" i="0" dirty="0">
                <a:effectLst/>
                <a:latin typeface="roboto" panose="02000000000000000000" pitchFamily="2" charset="0"/>
              </a:rPr>
              <a:t> makes it easy to create tables for choose-all or choose-one type questions. </a:t>
            </a:r>
            <a:r>
              <a:rPr lang="en-US" b="0" i="0" dirty="0" err="1">
                <a:effectLst/>
                <a:latin typeface="roboto" panose="02000000000000000000" pitchFamily="2" charset="0"/>
              </a:rPr>
              <a:t>REDCapDM</a:t>
            </a:r>
            <a:r>
              <a:rPr lang="en-US" b="0" i="0" dirty="0">
                <a:effectLst/>
                <a:latin typeface="roboto" panose="02000000000000000000" pitchFamily="2" charset="0"/>
              </a:rPr>
              <a:t> provides functions for </a:t>
            </a:r>
            <a:r>
              <a:rPr lang="en-US" b="0" i="0" dirty="0" err="1">
                <a:effectLst/>
                <a:latin typeface="roboto" panose="02000000000000000000" pitchFamily="2" charset="0"/>
              </a:rPr>
              <a:t>REDCap</a:t>
            </a:r>
            <a:r>
              <a:rPr lang="en-US" b="0" i="0" dirty="0">
                <a:effectLst/>
                <a:latin typeface="roboto" panose="02000000000000000000" pitchFamily="2" charset="0"/>
              </a:rPr>
              <a:t> database admins. Both of these are built on top of </a:t>
            </a:r>
            <a:r>
              <a:rPr lang="en-US" b="0" i="0" dirty="0" err="1">
                <a:effectLst/>
                <a:latin typeface="roboto" panose="02000000000000000000" pitchFamily="2" charset="0"/>
              </a:rPr>
              <a:t>REDCapR</a:t>
            </a:r>
            <a:r>
              <a:rPr lang="en-US" b="0" i="0" dirty="0">
                <a:effectLst/>
                <a:latin typeface="roboto" panose="02000000000000000000" pitchFamily="2" charset="0"/>
              </a:rPr>
              <a:t>.</a:t>
            </a:r>
          </a:p>
          <a:p>
            <a:pPr marL="0" indent="0">
              <a:buFontTx/>
              <a:buNone/>
            </a:pPr>
            <a:endParaRPr lang="en-US" b="0" i="0" dirty="0">
              <a:effectLst/>
              <a:latin typeface="roboto" panose="02000000000000000000" pitchFamily="2" charset="0"/>
            </a:endParaRPr>
          </a:p>
          <a:p>
            <a:pPr marL="0" indent="0">
              <a:buFontTx/>
              <a:buNone/>
            </a:pPr>
            <a:r>
              <a:rPr lang="en-US" b="0" i="0" dirty="0" err="1">
                <a:effectLst/>
                <a:latin typeface="roboto" panose="02000000000000000000" pitchFamily="2" charset="0"/>
              </a:rPr>
              <a:t>redcapAPI</a:t>
            </a:r>
            <a:r>
              <a:rPr lang="en-US" b="0" i="0" dirty="0">
                <a:effectLst/>
                <a:latin typeface="roboto" panose="02000000000000000000" pitchFamily="2" charset="0"/>
              </a:rPr>
              <a:t> is Vanderbilt’s package for interacting with the </a:t>
            </a:r>
            <a:r>
              <a:rPr lang="en-US" b="0" i="0" dirty="0" err="1">
                <a:effectLst/>
                <a:latin typeface="roboto" panose="02000000000000000000" pitchFamily="2" charset="0"/>
              </a:rPr>
              <a:t>REDCap</a:t>
            </a:r>
            <a:r>
              <a:rPr lang="en-US" b="0" i="0" dirty="0">
                <a:effectLst/>
                <a:latin typeface="roboto" panose="02000000000000000000" pitchFamily="2" charset="0"/>
              </a:rPr>
              <a:t> API, and so it’s an alternative for </a:t>
            </a:r>
            <a:r>
              <a:rPr lang="en-US" b="0" i="0" dirty="0" err="1">
                <a:effectLst/>
                <a:latin typeface="roboto" panose="02000000000000000000" pitchFamily="2" charset="0"/>
              </a:rPr>
              <a:t>REDCapR</a:t>
            </a:r>
            <a:r>
              <a:rPr lang="en-US" b="0" i="0" dirty="0">
                <a:effectLst/>
                <a:latin typeface="roboto" panose="02000000000000000000" pitchFamily="2" charset="0"/>
              </a:rPr>
              <a:t>. </a:t>
            </a:r>
          </a:p>
          <a:p>
            <a:pPr marL="0" indent="0">
              <a:buFontTx/>
              <a:buNone/>
            </a:pPr>
            <a:endParaRPr lang="en-US" b="0" i="0" dirty="0">
              <a:effectLst/>
              <a:latin typeface="roboto" panose="02000000000000000000" pitchFamily="2" charset="0"/>
            </a:endParaRPr>
          </a:p>
          <a:p>
            <a:pPr marL="0" indent="0">
              <a:buFontTx/>
              <a:buNone/>
            </a:pPr>
            <a:r>
              <a:rPr lang="en-US" b="0" i="0" dirty="0" err="1">
                <a:effectLst/>
                <a:latin typeface="roboto" panose="02000000000000000000" pitchFamily="2" charset="0"/>
              </a:rPr>
              <a:t>REDCapExporter</a:t>
            </a:r>
            <a:r>
              <a:rPr lang="en-US" b="0" i="0" dirty="0">
                <a:effectLst/>
                <a:latin typeface="roboto" panose="02000000000000000000" pitchFamily="2" charset="0"/>
              </a:rPr>
              <a:t> turns </a:t>
            </a:r>
            <a:r>
              <a:rPr lang="en-US" b="0" i="0" dirty="0" err="1">
                <a:effectLst/>
                <a:latin typeface="roboto" panose="02000000000000000000" pitchFamily="2" charset="0"/>
              </a:rPr>
              <a:t>REDCap</a:t>
            </a:r>
            <a:r>
              <a:rPr lang="en-US" b="0" i="0" dirty="0">
                <a:effectLst/>
                <a:latin typeface="roboto" panose="02000000000000000000" pitchFamily="2" charset="0"/>
              </a:rPr>
              <a:t> databases into R packages.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93586-FEB5-7C43-8F44-7EFAE4EECA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769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03214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85161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6014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Exploring the REDCap-based electronic data capture (EDC) further:</a:t>
            </a:r>
          </a:p>
          <a:p>
            <a:pPr marL="0" indent="0">
              <a:buFontTx/>
              <a:buNone/>
            </a:pPr>
            <a:endParaRPr lang="en-US" dirty="0"/>
          </a:p>
          <a:p>
            <a:pPr marL="0" indent="0">
              <a:buFontTx/>
              <a:buNone/>
            </a:pPr>
            <a:r>
              <a:rPr lang="en-US" dirty="0"/>
              <a:t>We chose REDCap for several reasons. It's available at CHOP, it's free to use, it's secure for storing sensitive information, and we have complete control over data entry instruments configuration and data handling. </a:t>
            </a:r>
          </a:p>
          <a:p>
            <a:pPr marL="0" indent="0">
              <a:buFontTx/>
              <a:buNone/>
            </a:pPr>
            <a:endParaRPr lang="en-US" dirty="0"/>
          </a:p>
          <a:p>
            <a:pPr marL="0" indent="0">
              <a:buFontTx/>
              <a:buNone/>
            </a:pPr>
            <a:r>
              <a:rPr lang="en-US" dirty="0"/>
              <a:t>The database, as shown in this screenshot, is longitudinal. It allows us to document repeat measures, such as repeated labs, once for each visit. In addition, we capture adverse events. Adverse events don’t fit neatly into the longitudinal paradigm, but REDCap lets us manage them using a repeated instrument setup. </a:t>
            </a:r>
          </a:p>
          <a:p>
            <a:pPr marL="0" indent="0">
              <a:buFontTx/>
              <a:buNone/>
            </a:pPr>
            <a:endParaRPr lang="en-US" dirty="0"/>
          </a:p>
          <a:p>
            <a:pPr marL="0" indent="0">
              <a:buFontTx/>
              <a:buNone/>
            </a:pPr>
            <a:r>
              <a:rPr lang="en-US" dirty="0"/>
              <a:t>*** Events</a:t>
            </a:r>
          </a:p>
          <a:p>
            <a:pPr marL="0" indent="0">
              <a:buFontTx/>
              <a:buNone/>
            </a:pPr>
            <a:endParaRPr lang="en-US" dirty="0"/>
          </a:p>
          <a:p>
            <a:pPr marL="0" indent="0">
              <a:buFontTx/>
              <a:buNone/>
            </a:pPr>
            <a:r>
              <a:rPr lang="en-US" dirty="0"/>
              <a:t>*** Repeated instruments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E8EB8B-B78C-4FCA-B737-0D9226F57E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8615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0589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code chunk you just ran. This code looked up credentials to a </a:t>
            </a:r>
            <a:r>
              <a:rPr lang="en-US" dirty="0" err="1"/>
              <a:t>REDCap</a:t>
            </a:r>
            <a:r>
              <a:rPr lang="en-US" dirty="0"/>
              <a:t> project in a local file, and then downloaded the data from that </a:t>
            </a:r>
            <a:r>
              <a:rPr lang="en-US" dirty="0" err="1"/>
              <a:t>REDCap</a:t>
            </a:r>
            <a:r>
              <a:rPr lang="en-US" dirty="0"/>
              <a:t> project via the </a:t>
            </a:r>
            <a:r>
              <a:rPr lang="en-US" dirty="0" err="1"/>
              <a:t>REDCap</a:t>
            </a:r>
            <a:r>
              <a:rPr lang="en-US" dirty="0"/>
              <a:t> API, facilitated by the </a:t>
            </a:r>
            <a:r>
              <a:rPr lang="en-US" dirty="0" err="1"/>
              <a:t>REDCapR</a:t>
            </a:r>
            <a:r>
              <a:rPr lang="en-US" dirty="0"/>
              <a:t> package. If you haven’t looked at R code before, this will look very strange. In the next few slides I’m going to demystify this code.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93586-FEB5-7C43-8F44-7EFAE4EECA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9901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next line of code in that chunk. It reads, …</a:t>
            </a:r>
          </a:p>
          <a:p>
            <a:endParaRPr lang="en-US" dirty="0"/>
          </a:p>
          <a:p>
            <a:r>
              <a:rPr lang="en-US" dirty="0"/>
              <a:t>There is a lot of R going on in this line of code. What is does is that first calls a </a:t>
            </a:r>
            <a:r>
              <a:rPr lang="en-US" i="1" dirty="0"/>
              <a:t>function</a:t>
            </a:r>
            <a:r>
              <a:rPr lang="en-US" i="0" dirty="0"/>
              <a:t> named </a:t>
            </a:r>
            <a:r>
              <a:rPr lang="en-US" i="0" dirty="0" err="1"/>
              <a:t>retrieve_credential_local</a:t>
            </a:r>
            <a:r>
              <a:rPr lang="en-US" i="0" dirty="0"/>
              <a:t>(). This function is part of the </a:t>
            </a:r>
            <a:r>
              <a:rPr lang="en-US" i="0" dirty="0" err="1"/>
              <a:t>REDCapR</a:t>
            </a:r>
            <a:r>
              <a:rPr lang="en-US" i="0" dirty="0"/>
              <a:t> package. It looks at a </a:t>
            </a:r>
            <a:r>
              <a:rPr lang="en-US" dirty="0"/>
              <a:t>special CSV file with </a:t>
            </a:r>
            <a:r>
              <a:rPr lang="en-US" dirty="0" err="1"/>
              <a:t>REDCap</a:t>
            </a:r>
            <a:r>
              <a:rPr lang="en-US" dirty="0"/>
              <a:t> credentials, such as an API token and project IDs, and this function returns some information with these </a:t>
            </a:r>
            <a:r>
              <a:rPr lang="en-US" dirty="0" err="1"/>
              <a:t>REDCap</a:t>
            </a:r>
            <a:r>
              <a:rPr lang="en-US" dirty="0"/>
              <a:t> credentials.</a:t>
            </a:r>
            <a:r>
              <a:rPr lang="en-US" i="0" dirty="0"/>
              <a:t> This information is then stored as an </a:t>
            </a:r>
            <a:r>
              <a:rPr lang="en-US" i="1" dirty="0"/>
              <a:t>object </a:t>
            </a:r>
            <a:r>
              <a:rPr lang="en-US" i="0" dirty="0"/>
              <a:t>named creds in R’s memory.</a:t>
            </a:r>
          </a:p>
          <a:p>
            <a:endParaRPr lang="en-US" i="0" dirty="0"/>
          </a:p>
          <a:p>
            <a:r>
              <a:rPr lang="en-US" i="0" dirty="0"/>
              <a:t>Why do we use that function for this? Because this way we don’t have to hardcode credentials into our R code, which is considered bad practice. So </a:t>
            </a:r>
            <a:r>
              <a:rPr lang="en-US" i="0" dirty="0" err="1"/>
              <a:t>REDCapR</a:t>
            </a:r>
            <a:r>
              <a:rPr lang="en-US" i="0" dirty="0"/>
              <a:t> makes it easy for you to do the right thing!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93586-FEB5-7C43-8F44-7EFAE4EECA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4403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p>
        </p:txBody>
      </p:sp>
      <p:sp>
        <p:nvSpPr>
          <p:cNvPr id="4" name="Date Placeholder 3"/>
          <p:cNvSpPr>
            <a:spLocks noGrp="1"/>
          </p:cNvSpPr>
          <p:nvPr>
            <p:ph type="dt" sz="half" idx="10"/>
          </p:nvPr>
        </p:nvSpPr>
        <p:spPr/>
        <p:txBody>
          <a:bodyPr/>
          <a:lstStyle>
            <a:lvl1pPr algn="l">
              <a:defRPr/>
            </a:lvl1pPr>
          </a:lstStyle>
          <a:p>
            <a:fld id="{BECB3397-D5E3-4F33-81FB-15A2B9984586}" type="datetime1">
              <a:rPr lang="en-US" smtClean="0">
                <a:solidFill>
                  <a:prstClr val="black">
                    <a:lumMod val="95000"/>
                    <a:lumOff val="5000"/>
                  </a:prstClr>
                </a:solidFill>
              </a:rPr>
              <a:t>5/17/24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22ADD8-F106-4098-B324-0DCDA1750B95}" type="datetime1">
              <a:rPr lang="en-US" smtClean="0">
                <a:solidFill>
                  <a:prstClr val="black">
                    <a:lumMod val="95000"/>
                    <a:lumOff val="5000"/>
                  </a:prstClr>
                </a:solidFill>
              </a:rPr>
              <a:t>5/17/24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87430054"/>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8F6EF5-BC4B-4A32-A3F7-181981DE585C}" type="datetime1">
              <a:rPr lang="en-US" smtClean="0">
                <a:solidFill>
                  <a:prstClr val="black">
                    <a:lumMod val="95000"/>
                    <a:lumOff val="5000"/>
                  </a:prstClr>
                </a:solidFill>
              </a:rPr>
              <a:t>5/17/24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3E5C40-1917-4947-AC5D-D15795287B56}" type="datetime1">
              <a:rPr lang="en-US" smtClean="0">
                <a:solidFill>
                  <a:prstClr val="black">
                    <a:lumMod val="95000"/>
                    <a:lumOff val="5000"/>
                  </a:prstClr>
                </a:solidFill>
              </a:rPr>
              <a:t>5/17/24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3198601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7215FB-CD94-498E-BA40-D85064FA191E}" type="datetime1">
              <a:rPr lang="en-US" smtClean="0">
                <a:solidFill>
                  <a:prstClr val="black">
                    <a:lumMod val="95000"/>
                    <a:lumOff val="5000"/>
                  </a:prstClr>
                </a:solidFill>
              </a:rPr>
              <a:t>5/17/24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09219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349767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5/17/24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261151"/>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5/17/24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6971167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5/17/24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0847918"/>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23780424"/>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5/17/24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36117976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CABA08-37BF-439D-82D8-01FE1856DC69}" type="datetime1">
              <a:rPr lang="en-US" smtClean="0">
                <a:solidFill>
                  <a:prstClr val="black">
                    <a:lumMod val="95000"/>
                    <a:lumOff val="5000"/>
                  </a:prstClr>
                </a:solidFill>
              </a:rPr>
              <a:t>5/17/24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4843397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5/17/24</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10843760"/>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5/17/24</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41268210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5/17/24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568574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5/17/24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86315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5/17/24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94056885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5/17/24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16167015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5/17/24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517230603"/>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5/17/24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4245649777"/>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5/17/24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4095717397"/>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5/17/24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206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AF86E0-F10E-44FA-9ABE-5BDA0DA5EA17}" type="datetime1">
              <a:rPr lang="en-US" smtClean="0">
                <a:solidFill>
                  <a:prstClr val="black">
                    <a:lumMod val="95000"/>
                    <a:lumOff val="5000"/>
                  </a:prstClr>
                </a:solidFill>
              </a:rPr>
              <a:t>5/17/24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5/17/24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27883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5/17/24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7975623"/>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34B3104-C9F7-AB42-9636-BF9CBFA44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696306" y="599304"/>
            <a:ext cx="5577591" cy="1207008"/>
          </a:xfrm>
        </p:spPr>
        <p:txBody>
          <a:bodyPr anchor="ctr"/>
          <a:lstStyle>
            <a:lvl1pPr algn="l">
              <a:defRPr sz="3600" b="1" i="0" cap="all" baseline="0">
                <a:solidFill>
                  <a:schemeClr val="accent1"/>
                </a:solidFill>
                <a:latin typeface="Rubrik SemiBold" panose="02000503000000020004" pitchFamily="2" charset="77"/>
              </a:defRPr>
            </a:lvl1pPr>
          </a:lstStyle>
          <a:p>
            <a:r>
              <a:rPr lang="en-US" cap="all" baseline="0" dirty="0"/>
              <a:t>Click to add title</a:t>
            </a:r>
            <a:endParaRPr lang="en-US" dirty="0"/>
          </a:p>
        </p:txBody>
      </p:sp>
      <p:sp>
        <p:nvSpPr>
          <p:cNvPr id="3" name="Subtitle 2"/>
          <p:cNvSpPr>
            <a:spLocks noGrp="1"/>
          </p:cNvSpPr>
          <p:nvPr>
            <p:ph type="subTitle" idx="1" hasCustomPrompt="1"/>
          </p:nvPr>
        </p:nvSpPr>
        <p:spPr>
          <a:xfrm>
            <a:off x="696306" y="2001884"/>
            <a:ext cx="5577589" cy="497951"/>
          </a:xfrm>
        </p:spPr>
        <p:txBody>
          <a:bodyPr>
            <a:normAutofit/>
          </a:bodyPr>
          <a:lstStyle>
            <a:lvl1pPr marL="0" indent="0" algn="l">
              <a:buNone/>
              <a:defRPr sz="2800" b="0" baseline="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2" name="Text Placeholder 11"/>
          <p:cNvSpPr>
            <a:spLocks noGrp="1"/>
          </p:cNvSpPr>
          <p:nvPr>
            <p:ph type="body" sz="quarter" idx="13" hasCustomPrompt="1"/>
          </p:nvPr>
        </p:nvSpPr>
        <p:spPr>
          <a:xfrm>
            <a:off x="696306" y="2764852"/>
            <a:ext cx="5577417" cy="404018"/>
          </a:xfrm>
        </p:spPr>
        <p:txBody>
          <a:bodyPr>
            <a:normAutofit/>
          </a:bodyPr>
          <a:lstStyle>
            <a:lvl1pPr marL="0" indent="0">
              <a:buNone/>
              <a:defRPr sz="2400" b="0">
                <a:latin typeface="Arial" panose="020B0604020202020204" pitchFamily="34" charset="0"/>
                <a:cs typeface="Arial" panose="020B0604020202020204" pitchFamily="34" charset="0"/>
              </a:defRPr>
            </a:lvl1pPr>
          </a:lstStyle>
          <a:p>
            <a:pPr lvl="0"/>
            <a:r>
              <a:rPr lang="en-US" dirty="0"/>
              <a:t>Click to add date</a:t>
            </a:r>
          </a:p>
        </p:txBody>
      </p:sp>
      <p:pic>
        <p:nvPicPr>
          <p:cNvPr id="4" name="Picture 3">
            <a:extLst>
              <a:ext uri="{FF2B5EF4-FFF2-40B4-BE49-F238E27FC236}">
                <a16:creationId xmlns:a16="http://schemas.microsoft.com/office/drawing/2014/main" id="{BE93485B-3F9F-194C-B3A6-519FA51AA4D9}"/>
              </a:ext>
            </a:extLst>
          </p:cNvPr>
          <p:cNvPicPr>
            <a:picLocks noChangeAspect="1"/>
          </p:cNvPicPr>
          <p:nvPr userDrawn="1"/>
        </p:nvPicPr>
        <p:blipFill>
          <a:blip r:embed="rId3"/>
          <a:stretch>
            <a:fillRect/>
          </a:stretch>
        </p:blipFill>
        <p:spPr>
          <a:xfrm>
            <a:off x="615674" y="4068362"/>
            <a:ext cx="2849770" cy="1130356"/>
          </a:xfrm>
          <a:prstGeom prst="rect">
            <a:avLst/>
          </a:prstGeom>
        </p:spPr>
      </p:pic>
    </p:spTree>
    <p:extLst>
      <p:ext uri="{BB962C8B-B14F-4D97-AF65-F5344CB8AC3E}">
        <p14:creationId xmlns:p14="http://schemas.microsoft.com/office/powerpoint/2010/main" val="28980558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2"/>
          <p:cNvSpPr>
            <a:spLocks noGrp="1"/>
          </p:cNvSpPr>
          <p:nvPr>
            <p:ph type="title"/>
          </p:nvPr>
        </p:nvSpPr>
        <p:spPr>
          <a:xfrm>
            <a:off x="759019" y="296616"/>
            <a:ext cx="10691531" cy="1004962"/>
          </a:xfrm>
        </p:spPr>
        <p:txBody>
          <a:bodyPr/>
          <a:lstStyle>
            <a:lvl1pPr>
              <a:defRPr b="0" i="0">
                <a:latin typeface="Rubrik Medium" panose="02000503000000020004" pitchFamily="2" charset="77"/>
              </a:defRPr>
            </a:lvl1pPr>
          </a:lstStyle>
          <a:p>
            <a:r>
              <a:rPr lang="en-US" dirty="0"/>
              <a:t>Click to edit Master title style</a:t>
            </a:r>
          </a:p>
        </p:txBody>
      </p:sp>
      <p:sp>
        <p:nvSpPr>
          <p:cNvPr id="11" name="Content Placeholder 3"/>
          <p:cNvSpPr>
            <a:spLocks noGrp="1"/>
          </p:cNvSpPr>
          <p:nvPr>
            <p:ph idx="1" hasCustomPrompt="1"/>
          </p:nvPr>
        </p:nvSpPr>
        <p:spPr>
          <a:xfrm>
            <a:off x="759019" y="1548714"/>
            <a:ext cx="10691531" cy="4408741"/>
          </a:xfrm>
        </p:spPr>
        <p:txBody>
          <a:bodyPr/>
          <a:lstStyle>
            <a:lvl1pPr>
              <a:defRPr/>
            </a:lvl1pPr>
          </a:lstStyle>
          <a:p>
            <a:r>
              <a:rPr lang="en-US" dirty="0"/>
              <a:t>Click to add text</a:t>
            </a:r>
          </a:p>
        </p:txBody>
      </p:sp>
      <p:sp>
        <p:nvSpPr>
          <p:cNvPr id="13" name="Slide Number Placeholder 5"/>
          <p:cNvSpPr txBox="1">
            <a:spLocks/>
          </p:cNvSpPr>
          <p:nvPr userDrawn="1"/>
        </p:nvSpPr>
        <p:spPr>
          <a:xfrm>
            <a:off x="304800" y="6296816"/>
            <a:ext cx="454219"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40181A-01B0-4CB8-8614-1473649F6741}" type="slidenum">
              <a:rPr lang="en-US" smtClean="0">
                <a:latin typeface="Rubrik Medium" panose="02000503000000020004" pitchFamily="2" charset="77"/>
              </a:rPr>
              <a:pPr/>
              <a:t>‹#›</a:t>
            </a:fld>
            <a:endParaRPr lang="en-US" dirty="0">
              <a:latin typeface="Rubrik Medium" panose="02000503000000020004" pitchFamily="2" charset="77"/>
            </a:endParaRPr>
          </a:p>
        </p:txBody>
      </p:sp>
    </p:spTree>
    <p:extLst>
      <p:ext uri="{BB962C8B-B14F-4D97-AF65-F5344CB8AC3E}">
        <p14:creationId xmlns:p14="http://schemas.microsoft.com/office/powerpoint/2010/main" val="18072258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304800" y="6296816"/>
            <a:ext cx="454219" cy="365125"/>
          </a:xfrm>
        </p:spPr>
        <p:txBody>
          <a:bodyPr/>
          <a:lstStyle>
            <a:lvl1pPr algn="l">
              <a:defRPr>
                <a:solidFill>
                  <a:schemeClr val="accent1"/>
                </a:solidFill>
              </a:defRPr>
            </a:lvl1pPr>
          </a:lstStyle>
          <a:p>
            <a:fld id="{AD40181A-01B0-4CB8-8614-1473649F6741}" type="slidenum">
              <a:rPr lang="en-US" smtClean="0"/>
              <a:pPr/>
              <a:t>‹#›</a:t>
            </a:fld>
            <a:endParaRPr lang="en-US" dirty="0"/>
          </a:p>
        </p:txBody>
      </p:sp>
      <p:sp>
        <p:nvSpPr>
          <p:cNvPr id="10" name="Title 1"/>
          <p:cNvSpPr>
            <a:spLocks noGrp="1"/>
          </p:cNvSpPr>
          <p:nvPr>
            <p:ph type="title" hasCustomPrompt="1"/>
          </p:nvPr>
        </p:nvSpPr>
        <p:spPr>
          <a:xfrm>
            <a:off x="745154" y="1543930"/>
            <a:ext cx="10708499" cy="1050989"/>
          </a:xfrm>
        </p:spPr>
        <p:txBody>
          <a:bodyPr/>
          <a:lstStyle>
            <a:lvl1pPr>
              <a:defRPr/>
            </a:lvl1pPr>
          </a:lstStyle>
          <a:p>
            <a:r>
              <a:rPr lang="en-US" dirty="0"/>
              <a:t>Click to add title</a:t>
            </a:r>
          </a:p>
        </p:txBody>
      </p:sp>
    </p:spTree>
    <p:extLst>
      <p:ext uri="{BB962C8B-B14F-4D97-AF65-F5344CB8AC3E}">
        <p14:creationId xmlns:p14="http://schemas.microsoft.com/office/powerpoint/2010/main" val="435849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18E95B9-B75A-4BC8-A845-2C0DFFDB2C57}" type="datetime1">
              <a:rPr lang="en-US" smtClean="0">
                <a:solidFill>
                  <a:prstClr val="black">
                    <a:lumMod val="95000"/>
                    <a:lumOff val="5000"/>
                  </a:prstClr>
                </a:solidFill>
              </a:rPr>
              <a:t>5/17/24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98254189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CDA3C39-A18A-4E19-ABDE-80E5224D5B0F}" type="datetime1">
              <a:rPr lang="en-US" smtClean="0">
                <a:solidFill>
                  <a:prstClr val="black">
                    <a:lumMod val="95000"/>
                    <a:lumOff val="5000"/>
                  </a:prstClr>
                </a:solidFill>
              </a:rPr>
              <a:t>5/17/24</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49079187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CDC67C6-246E-4E17-A7CD-E9BF8E35602B}" type="datetime1">
              <a:rPr lang="en-US" smtClean="0">
                <a:solidFill>
                  <a:prstClr val="black">
                    <a:lumMod val="95000"/>
                    <a:lumOff val="5000"/>
                  </a:prstClr>
                </a:solidFill>
              </a:rPr>
              <a:t>5/17/24</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a:xfrm>
            <a:off x="11567604" y="6470704"/>
            <a:ext cx="491971" cy="274320"/>
          </a:xfr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171574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59EE4D-9C14-4FCC-ADDF-44BDAD675947}" type="datetime1">
              <a:rPr lang="en-US" smtClean="0">
                <a:solidFill>
                  <a:prstClr val="black">
                    <a:lumMod val="95000"/>
                    <a:lumOff val="5000"/>
                  </a:prstClr>
                </a:solidFill>
              </a:rPr>
              <a:t>5/17/24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497524236"/>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49FB1F-E20E-4B8A-97A9-F749EE272C4C}" type="datetime1">
              <a:rPr lang="en-US" smtClean="0">
                <a:solidFill>
                  <a:prstClr val="black">
                    <a:lumMod val="95000"/>
                    <a:lumOff val="5000"/>
                  </a:prstClr>
                </a:solidFill>
              </a:rPr>
              <a:t>5/17/24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CB34245-7884-4EB5-B7F1-8F32C31A1C46}" type="datetime1">
              <a:rPr lang="en-US" smtClean="0">
                <a:solidFill>
                  <a:prstClr val="black">
                    <a:lumMod val="95000"/>
                    <a:lumOff val="5000"/>
                  </a:prstClr>
                </a:solidFill>
              </a:rPr>
              <a:t>5/17/24</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6" r:id="rId8"/>
    <p:sldLayoutId id="2147483668" r:id="rId9"/>
    <p:sldLayoutId id="2147483669" r:id="rId10"/>
    <p:sldLayoutId id="2147483670" r:id="rId11"/>
    <p:sldLayoutId id="2147483671" r:id="rId12"/>
    <p:sldLayoutId id="2147483672" r:id="rId13"/>
    <p:sldLayoutId id="2147483673" r:id="rId14"/>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5/17/24</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90045440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Autofit/>
          </a:bodyPr>
          <a:lstStyle/>
          <a:p>
            <a:r>
              <a:rPr lang="en-US" dirty="0"/>
              <a:t>Click to add TITLE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accent1"/>
                </a:solidFill>
                <a:latin typeface="Rubrik Medium" panose="02000503000000020004" pitchFamily="2" charset="77"/>
              </a:defRPr>
            </a:lvl1pPr>
          </a:lstStyle>
          <a:p>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accent1"/>
                </a:solidFill>
                <a:latin typeface="Rubrik Medium" panose="02000503000000020004" pitchFamily="2" charset="77"/>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accent1"/>
                </a:solidFill>
                <a:latin typeface="Rubrik Medium" panose="02000503000000020004" pitchFamily="2" charset="77"/>
              </a:defRPr>
            </a:lvl1pPr>
          </a:lstStyle>
          <a:p>
            <a:fld id="{AD40181A-01B0-4CB8-8614-1473649F6741}" type="slidenum">
              <a:rPr lang="en-US" smtClean="0"/>
              <a:pPr/>
              <a:t>‹#›</a:t>
            </a:fld>
            <a:endParaRPr lang="en-US" dirty="0"/>
          </a:p>
        </p:txBody>
      </p:sp>
    </p:spTree>
    <p:extLst>
      <p:ext uri="{BB962C8B-B14F-4D97-AF65-F5344CB8AC3E}">
        <p14:creationId xmlns:p14="http://schemas.microsoft.com/office/powerpoint/2010/main" val="3063704385"/>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Lst>
  <p:hf hdr="0" ftr="0" dt="0"/>
  <p:txStyles>
    <p:titleStyle>
      <a:lvl1pPr algn="l" defTabSz="914400" rtl="0" eaLnBrk="1" latinLnBrk="0" hangingPunct="1">
        <a:lnSpc>
          <a:spcPct val="90000"/>
        </a:lnSpc>
        <a:spcBef>
          <a:spcPct val="0"/>
        </a:spcBef>
        <a:buNone/>
        <a:defRPr sz="3600" b="1" kern="1200" cap="none" baseline="0">
          <a:solidFill>
            <a:schemeClr val="accent1"/>
          </a:solidFill>
          <a:latin typeface="Rubrik Medium" panose="02000503000000020004" pitchFamily="2" charset="77"/>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584B3D"/>
          </a:solidFill>
          <a:latin typeface="Chronicle Text G1" pitchFamily="2" charset="0"/>
          <a:ea typeface="+mn-ea"/>
          <a:cs typeface="Chronicle Text G1"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584B3D"/>
          </a:solidFill>
          <a:latin typeface="Chronicle Text G1" pitchFamily="2" charset="0"/>
          <a:ea typeface="+mn-ea"/>
          <a:cs typeface="Chronicle Text G1"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584B3D"/>
          </a:solidFill>
          <a:latin typeface="Chronicle Text G1" pitchFamily="2" charset="0"/>
          <a:ea typeface="+mn-ea"/>
          <a:cs typeface="Chronicle Text G1"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584B3D"/>
          </a:solidFill>
          <a:latin typeface="Chronicle Text G1" pitchFamily="2" charset="0"/>
          <a:ea typeface="+mn-ea"/>
          <a:cs typeface="Chronicle Text G1"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584B3D"/>
          </a:solidFill>
          <a:latin typeface="Chronicle Text G1" pitchFamily="2" charset="0"/>
          <a:ea typeface="+mn-ea"/>
          <a:cs typeface="Chronicle Text G1"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6.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7.xml"/><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7.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3.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7.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a:xfrm>
            <a:off x="363984" y="4960137"/>
            <a:ext cx="7865616" cy="1463040"/>
          </a:xfrm>
        </p:spPr>
        <p:txBody>
          <a:bodyPr>
            <a:noAutofit/>
          </a:bodyPr>
          <a:lstStyle/>
          <a:p>
            <a:r>
              <a:rPr lang="en-US" sz="7200" dirty="0" err="1">
                <a:solidFill>
                  <a:schemeClr val="tx1">
                    <a:lumMod val="65000"/>
                    <a:lumOff val="35000"/>
                  </a:schemeClr>
                </a:solidFill>
              </a:rPr>
              <a:t>REDCap</a:t>
            </a:r>
            <a:r>
              <a:rPr lang="en-US" sz="7200" dirty="0">
                <a:solidFill>
                  <a:schemeClr val="tx1">
                    <a:lumMod val="65000"/>
                    <a:lumOff val="35000"/>
                  </a:schemeClr>
                </a:solidFill>
              </a:rPr>
              <a:t> and R</a:t>
            </a:r>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b="1" dirty="0">
                <a:solidFill>
                  <a:schemeClr val="tx1">
                    <a:lumMod val="65000"/>
                    <a:lumOff val="35000"/>
                  </a:schemeClr>
                </a:solidFill>
              </a:rPr>
              <a:t>Stephan Kadauke MD PhD</a:t>
            </a: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a:t>
            </a:fld>
            <a:endParaRPr lang="en-US">
              <a:solidFill>
                <a:prstClr val="black">
                  <a:lumMod val="95000"/>
                  <a:lumOff val="5000"/>
                </a:prstClr>
              </a:solidFill>
            </a:endParaRPr>
          </a:p>
        </p:txBody>
      </p:sp>
    </p:spTree>
    <p:extLst>
      <p:ext uri="{BB962C8B-B14F-4D97-AF65-F5344CB8AC3E}">
        <p14:creationId xmlns:p14="http://schemas.microsoft.com/office/powerpoint/2010/main" val="1711487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214313" y="3507699"/>
            <a:ext cx="11591960" cy="655320"/>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8" name="TextBox 7"/>
            <p:cNvSpPr txBox="1"/>
            <p:nvPr/>
          </p:nvSpPr>
          <p:spPr>
            <a:xfrm>
              <a:off x="2080825" y="3235065"/>
              <a:ext cx="809000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70C0"/>
                  </a:solidFill>
                  <a:effectLst/>
                  <a:uLnTx/>
                  <a:uFillTx/>
                  <a:latin typeface="Monaco" charset="0"/>
                  <a:ea typeface="Monaco" charset="0"/>
                  <a:cs typeface="Monaco" charset="0"/>
                </a:rPr>
                <a:t>  creds</a:t>
              </a:r>
              <a:r>
                <a:rPr kumimoji="0" lang="en-US" sz="2800" b="0" i="0" u="none" strike="noStrike" kern="1200" cap="none" spc="0" normalizeH="0" baseline="0" noProof="0" dirty="0">
                  <a:ln>
                    <a:noFill/>
                  </a:ln>
                  <a:solidFill>
                    <a:srgbClr val="0070C0"/>
                  </a:solidFill>
                  <a:effectLst/>
                  <a:uLnTx/>
                  <a:uFillTx/>
                  <a:latin typeface="Monaco" charset="0"/>
                  <a:ea typeface="Monaco" charset="0"/>
                  <a:cs typeface="Monaco" charset="0"/>
                </a:rPr>
                <a:t> </a:t>
              </a:r>
              <a:r>
                <a:rPr kumimoji="0" lang="en-US" sz="2800" b="0" i="0" u="none" strike="noStrike" kern="1200" cap="none" spc="0" normalizeH="0" baseline="0" noProof="0" dirty="0">
                  <a:ln>
                    <a:noFill/>
                  </a:ln>
                  <a:solidFill>
                    <a:prstClr val="black"/>
                  </a:solidFill>
                  <a:effectLst/>
                  <a:uLnTx/>
                  <a:uFillTx/>
                  <a:latin typeface="Monaco" charset="0"/>
                  <a:ea typeface="Monaco" charset="0"/>
                  <a:cs typeface="Monaco" charset="0"/>
                </a:rPr>
                <a:t>&lt;- </a:t>
              </a:r>
              <a:r>
                <a:rPr kumimoji="0" lang="en-US" sz="2800" b="0" i="0" u="none" strike="noStrike" kern="1200" cap="none" spc="0" normalizeH="0" baseline="0" noProof="0" dirty="0" err="1">
                  <a:ln>
                    <a:noFill/>
                  </a:ln>
                  <a:solidFill>
                    <a:prstClr val="black"/>
                  </a:solidFill>
                  <a:effectLst/>
                  <a:uLnTx/>
                  <a:uFillTx/>
                  <a:latin typeface="Monaco" charset="0"/>
                  <a:ea typeface="Monaco" charset="0"/>
                  <a:cs typeface="Monaco" charset="0"/>
                </a:rPr>
                <a:t>retrieve_credential_local</a:t>
              </a:r>
              <a:r>
                <a:rPr kumimoji="0" lang="en-US" sz="2800" b="0" i="0" u="none" strike="noStrike" kern="1200" cap="none" spc="0" normalizeH="0" baseline="0" noProof="0" dirty="0">
                  <a:ln>
                    <a:noFill/>
                  </a:ln>
                  <a:solidFill>
                    <a:prstClr val="black"/>
                  </a:solidFill>
                  <a:effectLst/>
                  <a:uLnTx/>
                  <a:uFillTx/>
                  <a:latin typeface="Monaco" charset="0"/>
                  <a:ea typeface="Monaco" charset="0"/>
                  <a:cs typeface="Monaco" charset="0"/>
                </a:rPr>
                <a:t>(</a:t>
              </a:r>
              <a:r>
                <a:rPr kumimoji="0" lang="en-US" sz="2800" b="0" i="1" u="none" strike="noStrike" kern="1200" cap="none" spc="0" normalizeH="0" baseline="0" noProof="0" dirty="0" err="1">
                  <a:ln>
                    <a:noFill/>
                  </a:ln>
                  <a:solidFill>
                    <a:srgbClr val="0070C0"/>
                  </a:solidFill>
                  <a:effectLst/>
                  <a:uLnTx/>
                  <a:uFillTx/>
                  <a:latin typeface="Monaco" charset="0"/>
                  <a:ea typeface="Monaco" charset="0"/>
                  <a:cs typeface="Monaco" charset="0"/>
                </a:rPr>
                <a:t>file_name</a:t>
              </a:r>
              <a:r>
                <a:rPr kumimoji="0" lang="en-US" sz="2800" b="0" i="0" u="none" strike="noStrike" kern="1200" cap="none" spc="0" normalizeH="0" baseline="0" noProof="0" dirty="0">
                  <a:ln>
                    <a:noFill/>
                  </a:ln>
                  <a:solidFill>
                    <a:srgbClr val="0070C0"/>
                  </a:solidFill>
                  <a:effectLst/>
                  <a:uLnTx/>
                  <a:uFillTx/>
                  <a:latin typeface="Monaco" charset="0"/>
                  <a:ea typeface="Monaco" charset="0"/>
                  <a:cs typeface="Monaco" charset="0"/>
                </a:rPr>
                <a:t>, </a:t>
              </a:r>
              <a:r>
                <a:rPr kumimoji="0" lang="en-US" sz="2800" b="0" i="1" u="none" strike="noStrike" kern="1200" cap="none" spc="0" normalizeH="0" baseline="0" noProof="0" dirty="0" err="1">
                  <a:ln>
                    <a:noFill/>
                  </a:ln>
                  <a:solidFill>
                    <a:srgbClr val="0070C0"/>
                  </a:solidFill>
                  <a:effectLst/>
                  <a:uLnTx/>
                  <a:uFillTx/>
                  <a:latin typeface="Monaco" charset="0"/>
                  <a:ea typeface="Monaco" charset="0"/>
                  <a:cs typeface="Monaco" charset="0"/>
                </a:rPr>
                <a:t>pid</a:t>
              </a:r>
              <a:r>
                <a:rPr kumimoji="0" lang="en-US" sz="2800" b="0" i="0" u="none" strike="noStrike" kern="1200" cap="none" spc="0" normalizeH="0" baseline="0" noProof="0" dirty="0">
                  <a:ln>
                    <a:noFill/>
                  </a:ln>
                  <a:solidFill>
                    <a:prstClr val="black"/>
                  </a:solidFill>
                  <a:effectLst/>
                  <a:uLnTx/>
                  <a:uFillTx/>
                  <a:latin typeface="Monaco" charset="0"/>
                  <a:ea typeface="Monaco" charset="0"/>
                  <a:cs typeface="Monaco" charset="0"/>
                </a:rPr>
                <a:t>)</a:t>
              </a:r>
            </a:p>
          </p:txBody>
        </p:sp>
      </p:grpSp>
      <p:grpSp>
        <p:nvGrpSpPr>
          <p:cNvPr id="9" name="Group 8">
            <a:extLst>
              <a:ext uri="{FF2B5EF4-FFF2-40B4-BE49-F238E27FC236}">
                <a16:creationId xmlns:a16="http://schemas.microsoft.com/office/drawing/2014/main" id="{AF550021-523B-E16A-17B9-047E1FE6E9FA}"/>
              </a:ext>
            </a:extLst>
          </p:cNvPr>
          <p:cNvGrpSpPr/>
          <p:nvPr/>
        </p:nvGrpSpPr>
        <p:grpSpPr>
          <a:xfrm>
            <a:off x="5226053" y="1907265"/>
            <a:ext cx="2365216" cy="1692771"/>
            <a:chOff x="1322364" y="4528478"/>
            <a:chExt cx="1503814" cy="1301318"/>
          </a:xfrm>
        </p:grpSpPr>
        <p:sp>
          <p:nvSpPr>
            <p:cNvPr id="10" name="Rounded Rectangular Callout 9">
              <a:extLst>
                <a:ext uri="{FF2B5EF4-FFF2-40B4-BE49-F238E27FC236}">
                  <a16:creationId xmlns:a16="http://schemas.microsoft.com/office/drawing/2014/main" id="{6D0AB88A-3513-F127-3942-57F7CC271E50}"/>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1" name="TextBox 10">
              <a:extLst>
                <a:ext uri="{FF2B5EF4-FFF2-40B4-BE49-F238E27FC236}">
                  <a16:creationId xmlns:a16="http://schemas.microsoft.com/office/drawing/2014/main" id="{AC9759E2-35BB-6BDE-359A-C27F599F8BD9}"/>
                </a:ext>
              </a:extLst>
            </p:cNvPr>
            <p:cNvSpPr txBox="1"/>
            <p:nvPr/>
          </p:nvSpPr>
          <p:spPr>
            <a:xfrm>
              <a:off x="1322364" y="4528478"/>
              <a:ext cx="1503814" cy="1301318"/>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Tw Cen MT" panose="020B0602020104020603"/>
                  <a:ea typeface="+mn-ea"/>
                  <a:cs typeface="+mn-cs"/>
                </a:rPr>
                <a:t>function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Tw Cen MT" panose="020B0602020104020603"/>
                  <a:ea typeface="+mn-ea"/>
                  <a:cs typeface="+mn-cs"/>
                </a:rPr>
                <a:t>(does stuff)</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grpSp>
      <p:grpSp>
        <p:nvGrpSpPr>
          <p:cNvPr id="12" name="Group 11">
            <a:extLst>
              <a:ext uri="{FF2B5EF4-FFF2-40B4-BE49-F238E27FC236}">
                <a16:creationId xmlns:a16="http://schemas.microsoft.com/office/drawing/2014/main" id="{4EDBFB33-9977-9397-0591-635D1AFAFB44}"/>
              </a:ext>
            </a:extLst>
          </p:cNvPr>
          <p:cNvGrpSpPr/>
          <p:nvPr/>
        </p:nvGrpSpPr>
        <p:grpSpPr>
          <a:xfrm>
            <a:off x="7871281" y="1907264"/>
            <a:ext cx="3693190" cy="1692772"/>
            <a:chOff x="1322364" y="4528478"/>
            <a:chExt cx="1503814" cy="1301319"/>
          </a:xfrm>
        </p:grpSpPr>
        <p:sp>
          <p:nvSpPr>
            <p:cNvPr id="17" name="Rounded Rectangular Callout 16">
              <a:extLst>
                <a:ext uri="{FF2B5EF4-FFF2-40B4-BE49-F238E27FC236}">
                  <a16:creationId xmlns:a16="http://schemas.microsoft.com/office/drawing/2014/main" id="{EA39A982-C3EC-358B-62DF-F52ACA25BBEE}"/>
                </a:ext>
              </a:extLst>
            </p:cNvPr>
            <p:cNvSpPr/>
            <p:nvPr/>
          </p:nvSpPr>
          <p:spPr>
            <a:xfrm>
              <a:off x="1322364" y="4703869"/>
              <a:ext cx="1503814" cy="958362"/>
            </a:xfrm>
            <a:prstGeom prst="wedgeRoundRectCallout">
              <a:avLst>
                <a:gd name="adj1" fmla="val -1277"/>
                <a:gd name="adj2" fmla="val 69319"/>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8" name="TextBox 17">
              <a:extLst>
                <a:ext uri="{FF2B5EF4-FFF2-40B4-BE49-F238E27FC236}">
                  <a16:creationId xmlns:a16="http://schemas.microsoft.com/office/drawing/2014/main" id="{D02458D6-1E21-E133-3211-A090CEAD5050}"/>
                </a:ext>
              </a:extLst>
            </p:cNvPr>
            <p:cNvSpPr txBox="1"/>
            <p:nvPr/>
          </p:nvSpPr>
          <p:spPr>
            <a:xfrm>
              <a:off x="1322364" y="4528478"/>
              <a:ext cx="1503814" cy="1301319"/>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Tw Cen MT" panose="020B0602020104020603"/>
                  <a:ea typeface="+mn-ea"/>
                  <a:cs typeface="+mn-cs"/>
                </a:rPr>
                <a:t>arguments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Tw Cen MT" panose="020B0602020104020603"/>
                  <a:ea typeface="+mn-ea"/>
                  <a:cs typeface="+mn-cs"/>
                </a:rPr>
                <a:t>(inputs)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grpSp>
      <p:sp>
        <p:nvSpPr>
          <p:cNvPr id="19" name="Rounded Rectangular Callout 18">
            <a:extLst>
              <a:ext uri="{FF2B5EF4-FFF2-40B4-BE49-F238E27FC236}">
                <a16:creationId xmlns:a16="http://schemas.microsoft.com/office/drawing/2014/main" id="{629A47E9-A7D2-5384-1719-B2B698173B6C}"/>
              </a:ext>
            </a:extLst>
          </p:cNvPr>
          <p:cNvSpPr/>
          <p:nvPr/>
        </p:nvSpPr>
        <p:spPr>
          <a:xfrm>
            <a:off x="1968398" y="4435786"/>
            <a:ext cx="6041571" cy="1246648"/>
          </a:xfrm>
          <a:prstGeom prst="wedgeRoundRectCallout">
            <a:avLst>
              <a:gd name="adj1" fmla="val -45022"/>
              <a:gd name="adj2" fmla="val -92507"/>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3" name="TextBox 22">
            <a:extLst>
              <a:ext uri="{FF2B5EF4-FFF2-40B4-BE49-F238E27FC236}">
                <a16:creationId xmlns:a16="http://schemas.microsoft.com/office/drawing/2014/main" id="{9BF1C28C-7405-9E6C-B73D-2C5EBEC66C95}"/>
              </a:ext>
            </a:extLst>
          </p:cNvPr>
          <p:cNvSpPr txBox="1"/>
          <p:nvPr/>
        </p:nvSpPr>
        <p:spPr>
          <a:xfrm>
            <a:off x="1968398" y="4279549"/>
            <a:ext cx="6041571" cy="150810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Tw Cen MT" panose="020B0602020104020603"/>
                <a:ea typeface="+mn-ea"/>
                <a:cs typeface="+mn-cs"/>
              </a:rPr>
              <a:t>assignment operator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Tw Cen MT" panose="020B0602020104020603"/>
                <a:ea typeface="+mn-ea"/>
                <a:cs typeface="+mn-cs"/>
              </a:rPr>
              <a:t>(“gets”)</a:t>
            </a: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grpSp>
        <p:nvGrpSpPr>
          <p:cNvPr id="24" name="Group 23">
            <a:extLst>
              <a:ext uri="{FF2B5EF4-FFF2-40B4-BE49-F238E27FC236}">
                <a16:creationId xmlns:a16="http://schemas.microsoft.com/office/drawing/2014/main" id="{191E4B0F-5A5B-6971-4831-30356B7AB821}"/>
              </a:ext>
            </a:extLst>
          </p:cNvPr>
          <p:cNvGrpSpPr/>
          <p:nvPr/>
        </p:nvGrpSpPr>
        <p:grpSpPr>
          <a:xfrm>
            <a:off x="1968398" y="1876487"/>
            <a:ext cx="2365216" cy="1754326"/>
            <a:chOff x="1968398" y="1876487"/>
            <a:chExt cx="2365216" cy="1754326"/>
          </a:xfrm>
        </p:grpSpPr>
        <p:sp>
          <p:nvSpPr>
            <p:cNvPr id="25" name="Rounded Rectangular Callout 24">
              <a:extLst>
                <a:ext uri="{FF2B5EF4-FFF2-40B4-BE49-F238E27FC236}">
                  <a16:creationId xmlns:a16="http://schemas.microsoft.com/office/drawing/2014/main" id="{FEBE894A-645D-446D-3590-B5E69FB46375}"/>
                </a:ext>
              </a:extLst>
            </p:cNvPr>
            <p:cNvSpPr/>
            <p:nvPr/>
          </p:nvSpPr>
          <p:spPr>
            <a:xfrm>
              <a:off x="1968398" y="2135413"/>
              <a:ext cx="2365216" cy="1246649"/>
            </a:xfrm>
            <a:prstGeom prst="wedgeRoundRectCallout">
              <a:avLst>
                <a:gd name="adj1" fmla="val -75413"/>
                <a:gd name="adj2" fmla="val 78307"/>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6" name="TextBox 25">
              <a:extLst>
                <a:ext uri="{FF2B5EF4-FFF2-40B4-BE49-F238E27FC236}">
                  <a16:creationId xmlns:a16="http://schemas.microsoft.com/office/drawing/2014/main" id="{809D0575-237E-C732-85CA-CA97252449C4}"/>
                </a:ext>
              </a:extLst>
            </p:cNvPr>
            <p:cNvSpPr txBox="1"/>
            <p:nvPr/>
          </p:nvSpPr>
          <p:spPr>
            <a:xfrm>
              <a:off x="1968398" y="1876487"/>
              <a:ext cx="2365216" cy="175432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Tw Cen MT" panose="020B0602020104020603"/>
                  <a:ea typeface="+mn-ea"/>
                  <a:cs typeface="+mn-cs"/>
                </a:rPr>
                <a:t>object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Tw Cen MT" panose="020B0602020104020603"/>
                  <a:ea typeface="+mn-ea"/>
                  <a:cs typeface="+mn-cs"/>
                </a:rPr>
                <a:t>(stores output)</a:t>
              </a: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grpSp>
      <p:sp>
        <p:nvSpPr>
          <p:cNvPr id="2" name="TextBox 1">
            <a:extLst>
              <a:ext uri="{FF2B5EF4-FFF2-40B4-BE49-F238E27FC236}">
                <a16:creationId xmlns:a16="http://schemas.microsoft.com/office/drawing/2014/main" id="{C4D9D283-F850-86FC-BCF2-E35858EE0D81}"/>
              </a:ext>
            </a:extLst>
          </p:cNvPr>
          <p:cNvSpPr txBox="1"/>
          <p:nvPr/>
        </p:nvSpPr>
        <p:spPr>
          <a:xfrm>
            <a:off x="-3154680" y="-800100"/>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3474856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46CB8ABE-09E7-7A06-B32D-86EDC9BAF0E9}"/>
              </a:ext>
            </a:extLst>
          </p:cNvPr>
          <p:cNvGraphicFramePr>
            <a:graphicFrameLocks noGrp="1"/>
          </p:cNvGraphicFramePr>
          <p:nvPr/>
        </p:nvGraphicFramePr>
        <p:xfrm>
          <a:off x="5715000" y="3000311"/>
          <a:ext cx="6277608" cy="3422778"/>
        </p:xfrm>
        <a:graphic>
          <a:graphicData uri="http://schemas.openxmlformats.org/drawingml/2006/table">
            <a:tbl>
              <a:tblPr firstRow="1" bandRow="1">
                <a:tableStyleId>{5C22544A-7EE6-4342-B048-85BDC9FD1C3A}</a:tableStyleId>
              </a:tblPr>
              <a:tblGrid>
                <a:gridCol w="1527493">
                  <a:extLst>
                    <a:ext uri="{9D8B030D-6E8A-4147-A177-3AD203B41FA5}">
                      <a16:colId xmlns:a16="http://schemas.microsoft.com/office/drawing/2014/main" val="4176301435"/>
                    </a:ext>
                  </a:extLst>
                </a:gridCol>
                <a:gridCol w="4750115">
                  <a:extLst>
                    <a:ext uri="{9D8B030D-6E8A-4147-A177-3AD203B41FA5}">
                      <a16:colId xmlns:a16="http://schemas.microsoft.com/office/drawing/2014/main" val="1732422232"/>
                    </a:ext>
                  </a:extLst>
                </a:gridCol>
              </a:tblGrid>
              <a:tr h="570463">
                <a:tc gridSpan="2">
                  <a:txBody>
                    <a:bodyPr/>
                    <a:lstStyle/>
                    <a:p>
                      <a:r>
                        <a:rPr lang="en-US" sz="1600" b="0" dirty="0">
                          <a:latin typeface="Monaco" pitchFamily="2" charset="77"/>
                        </a:rPr>
                        <a:t>creds</a:t>
                      </a:r>
                    </a:p>
                  </a:txBody>
                  <a:tcPr/>
                </a:tc>
                <a:tc hMerge="1">
                  <a:txBody>
                    <a:bodyPr/>
                    <a:lstStyle/>
                    <a:p>
                      <a:endParaRPr lang="en-US" dirty="0"/>
                    </a:p>
                  </a:txBody>
                  <a:tcPr/>
                </a:tc>
                <a:extLst>
                  <a:ext uri="{0D108BD9-81ED-4DB2-BD59-A6C34878D82A}">
                    <a16:rowId xmlns:a16="http://schemas.microsoft.com/office/drawing/2014/main" val="4217335341"/>
                  </a:ext>
                </a:extLst>
              </a:tr>
              <a:tr h="570463">
                <a:tc>
                  <a:txBody>
                    <a:bodyPr/>
                    <a:lstStyle/>
                    <a:p>
                      <a:r>
                        <a:rPr lang="en-US" sz="1600" b="1" dirty="0" err="1">
                          <a:latin typeface="Monaco" pitchFamily="2" charset="77"/>
                        </a:rPr>
                        <a:t>redcap_uri</a:t>
                      </a:r>
                      <a:endParaRPr lang="en-US" sz="1600" b="1" dirty="0">
                        <a:latin typeface="Monaco" pitchFamily="2" charset="77"/>
                      </a:endParaRPr>
                    </a:p>
                  </a:txBody>
                  <a:tcPr/>
                </a:tc>
                <a:tc>
                  <a:txBody>
                    <a:bodyPr/>
                    <a:lstStyle/>
                    <a:p>
                      <a:r>
                        <a:rPr lang="en-US" sz="1600" dirty="0">
                          <a:latin typeface="Monaco" pitchFamily="2" charset="77"/>
                        </a:rPr>
                        <a:t>"https://</a:t>
                      </a:r>
                      <a:r>
                        <a:rPr lang="en-US" sz="1600" dirty="0" err="1">
                          <a:latin typeface="Monaco" pitchFamily="2" charset="77"/>
                        </a:rPr>
                        <a:t>redcap.chop.edu</a:t>
                      </a:r>
                      <a:r>
                        <a:rPr lang="en-US" sz="1600" dirty="0">
                          <a:latin typeface="Monaco" pitchFamily="2" charset="77"/>
                        </a:rPr>
                        <a:t>/</a:t>
                      </a:r>
                      <a:r>
                        <a:rPr lang="en-US" sz="1600" dirty="0" err="1">
                          <a:latin typeface="Monaco" pitchFamily="2" charset="77"/>
                        </a:rPr>
                        <a:t>api</a:t>
                      </a:r>
                      <a:r>
                        <a:rPr lang="en-US" sz="1600" dirty="0">
                          <a:latin typeface="Monaco" pitchFamily="2" charset="77"/>
                        </a:rPr>
                        <a:t>/"</a:t>
                      </a:r>
                    </a:p>
                  </a:txBody>
                  <a:tcPr/>
                </a:tc>
                <a:extLst>
                  <a:ext uri="{0D108BD9-81ED-4DB2-BD59-A6C34878D82A}">
                    <a16:rowId xmlns:a16="http://schemas.microsoft.com/office/drawing/2014/main" val="2655366854"/>
                  </a:ext>
                </a:extLst>
              </a:tr>
              <a:tr h="570463">
                <a:tc>
                  <a:txBody>
                    <a:bodyPr/>
                    <a:lstStyle/>
                    <a:p>
                      <a:r>
                        <a:rPr lang="en-US" sz="1600" b="1" dirty="0">
                          <a:latin typeface="Monaco" pitchFamily="2" charset="77"/>
                        </a:rPr>
                        <a:t>username</a:t>
                      </a:r>
                    </a:p>
                  </a:txBody>
                  <a:tcPr/>
                </a:tc>
                <a:tc>
                  <a:txBody>
                    <a:bodyPr/>
                    <a:lstStyle/>
                    <a:p>
                      <a:r>
                        <a:rPr lang="en-US" sz="1600" dirty="0">
                          <a:latin typeface="Monaco" pitchFamily="2" charset="77"/>
                        </a:rPr>
                        <a:t>"</a:t>
                      </a:r>
                      <a:r>
                        <a:rPr lang="en-US" sz="1600" dirty="0" err="1">
                          <a:latin typeface="Monaco" pitchFamily="2" charset="77"/>
                        </a:rPr>
                        <a:t>myusername</a:t>
                      </a:r>
                      <a:r>
                        <a:rPr lang="en-US" sz="1600" dirty="0">
                          <a:latin typeface="Monaco" pitchFamily="2" charset="77"/>
                        </a:rPr>
                        <a:t>"</a:t>
                      </a:r>
                    </a:p>
                  </a:txBody>
                  <a:tcPr/>
                </a:tc>
                <a:extLst>
                  <a:ext uri="{0D108BD9-81ED-4DB2-BD59-A6C34878D82A}">
                    <a16:rowId xmlns:a16="http://schemas.microsoft.com/office/drawing/2014/main" val="2113170315"/>
                  </a:ext>
                </a:extLst>
              </a:tr>
              <a:tr h="570463">
                <a:tc>
                  <a:txBody>
                    <a:bodyPr/>
                    <a:lstStyle/>
                    <a:p>
                      <a:r>
                        <a:rPr lang="en-US" sz="1600" b="1" dirty="0" err="1">
                          <a:latin typeface="Monaco" pitchFamily="2" charset="77"/>
                        </a:rPr>
                        <a:t>project_id</a:t>
                      </a:r>
                      <a:endParaRPr lang="en-US" sz="1600" b="1" dirty="0">
                        <a:latin typeface="Monaco" pitchFamily="2" charset="77"/>
                      </a:endParaRPr>
                    </a:p>
                  </a:txBody>
                  <a:tcPr/>
                </a:tc>
                <a:tc>
                  <a:txBody>
                    <a:bodyPr/>
                    <a:lstStyle/>
                    <a:p>
                      <a:r>
                        <a:rPr lang="en-US" sz="1600" dirty="0">
                          <a:latin typeface="Monaco" pitchFamily="2" charset="77"/>
                        </a:rPr>
                        <a:t>1</a:t>
                      </a:r>
                    </a:p>
                  </a:txBody>
                  <a:tcPr/>
                </a:tc>
                <a:extLst>
                  <a:ext uri="{0D108BD9-81ED-4DB2-BD59-A6C34878D82A}">
                    <a16:rowId xmlns:a16="http://schemas.microsoft.com/office/drawing/2014/main" val="2237349453"/>
                  </a:ext>
                </a:extLst>
              </a:tr>
              <a:tr h="570463">
                <a:tc>
                  <a:txBody>
                    <a:bodyPr/>
                    <a:lstStyle/>
                    <a:p>
                      <a:r>
                        <a:rPr lang="en-US" sz="1600" b="1" dirty="0">
                          <a:latin typeface="Monaco" pitchFamily="2" charset="77"/>
                        </a:rPr>
                        <a:t>token</a:t>
                      </a:r>
                    </a:p>
                  </a:txBody>
                  <a:tcPr/>
                </a:tc>
                <a:tc>
                  <a:txBody>
                    <a:bodyPr/>
                    <a:lstStyle/>
                    <a:p>
                      <a:r>
                        <a:rPr lang="en-US" sz="1600" dirty="0">
                          <a:latin typeface="Monaco" pitchFamily="2" charset="77"/>
                        </a:rPr>
                        <a:t>"37BCFC38D45F10C47EAF4D8B97BFC32F"</a:t>
                      </a:r>
                    </a:p>
                  </a:txBody>
                  <a:tcPr/>
                </a:tc>
                <a:extLst>
                  <a:ext uri="{0D108BD9-81ED-4DB2-BD59-A6C34878D82A}">
                    <a16:rowId xmlns:a16="http://schemas.microsoft.com/office/drawing/2014/main" val="79585965"/>
                  </a:ext>
                </a:extLst>
              </a:tr>
              <a:tr h="570463">
                <a:tc>
                  <a:txBody>
                    <a:bodyPr/>
                    <a:lstStyle/>
                    <a:p>
                      <a:r>
                        <a:rPr lang="en-US" sz="1600" b="1" dirty="0">
                          <a:latin typeface="Monaco" pitchFamily="2" charset="77"/>
                        </a:rPr>
                        <a:t>comment</a:t>
                      </a:r>
                    </a:p>
                  </a:txBody>
                  <a:tcPr/>
                </a:tc>
                <a:tc>
                  <a:txBody>
                    <a:bodyPr/>
                    <a:lstStyle/>
                    <a:p>
                      <a:r>
                        <a:rPr lang="en-US" sz="1600" dirty="0">
                          <a:latin typeface="Monaco" pitchFamily="2" charset="77"/>
                        </a:rPr>
                        <a:t>CAR-T cell trials</a:t>
                      </a:r>
                    </a:p>
                  </a:txBody>
                  <a:tcPr/>
                </a:tc>
                <a:extLst>
                  <a:ext uri="{0D108BD9-81ED-4DB2-BD59-A6C34878D82A}">
                    <a16:rowId xmlns:a16="http://schemas.microsoft.com/office/drawing/2014/main" val="985111216"/>
                  </a:ext>
                </a:extLst>
              </a:tr>
            </a:tbl>
          </a:graphicData>
        </a:graphic>
      </p:graphicFrame>
      <p:graphicFrame>
        <p:nvGraphicFramePr>
          <p:cNvPr id="4" name="Table 3">
            <a:extLst>
              <a:ext uri="{FF2B5EF4-FFF2-40B4-BE49-F238E27FC236}">
                <a16:creationId xmlns:a16="http://schemas.microsoft.com/office/drawing/2014/main" id="{A82E13B5-8AA7-D110-97B2-FE7D54DA12F3}"/>
              </a:ext>
            </a:extLst>
          </p:cNvPr>
          <p:cNvGraphicFramePr>
            <a:graphicFrameLocks noGrp="1"/>
          </p:cNvGraphicFramePr>
          <p:nvPr/>
        </p:nvGraphicFramePr>
        <p:xfrm>
          <a:off x="342900" y="4090627"/>
          <a:ext cx="3924300" cy="1193185"/>
        </p:xfrm>
        <a:graphic>
          <a:graphicData uri="http://schemas.openxmlformats.org/drawingml/2006/table">
            <a:tbl>
              <a:tblPr firstRow="1" bandRow="1">
                <a:tableStyleId>{5C22544A-7EE6-4342-B048-85BDC9FD1C3A}</a:tableStyleId>
              </a:tblPr>
              <a:tblGrid>
                <a:gridCol w="3924300">
                  <a:extLst>
                    <a:ext uri="{9D8B030D-6E8A-4147-A177-3AD203B41FA5}">
                      <a16:colId xmlns:a16="http://schemas.microsoft.com/office/drawing/2014/main" val="4176301435"/>
                    </a:ext>
                  </a:extLst>
                </a:gridCol>
              </a:tblGrid>
              <a:tr h="513124">
                <a:tc>
                  <a:txBody>
                    <a:bodyPr/>
                    <a:lstStyle/>
                    <a:p>
                      <a:r>
                        <a:rPr lang="en-US" sz="1600" dirty="0" err="1">
                          <a:latin typeface="Monaco" pitchFamily="2" charset="77"/>
                        </a:rPr>
                        <a:t>uri</a:t>
                      </a:r>
                      <a:endParaRPr lang="en-US" sz="2400" dirty="0">
                        <a:latin typeface="Monaco" pitchFamily="2" charset="77"/>
                      </a:endParaRPr>
                    </a:p>
                    <a:p>
                      <a:endParaRPr lang="en-US" sz="1600" dirty="0">
                        <a:latin typeface="Monaco" pitchFamily="2" charset="77"/>
                      </a:endParaRPr>
                    </a:p>
                  </a:txBody>
                  <a:tcPr/>
                </a:tc>
                <a:extLst>
                  <a:ext uri="{0D108BD9-81ED-4DB2-BD59-A6C34878D82A}">
                    <a16:rowId xmlns:a16="http://schemas.microsoft.com/office/drawing/2014/main" val="4217335341"/>
                  </a:ext>
                </a:extLst>
              </a:tr>
              <a:tr h="6140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Monaco" pitchFamily="2" charset="77"/>
                        </a:rPr>
                        <a:t>"https://</a:t>
                      </a:r>
                      <a:r>
                        <a:rPr lang="en-US" sz="1600" dirty="0" err="1">
                          <a:latin typeface="Monaco" pitchFamily="2" charset="77"/>
                        </a:rPr>
                        <a:t>redcap.chop.edu</a:t>
                      </a:r>
                      <a:r>
                        <a:rPr lang="en-US" sz="1600" dirty="0">
                          <a:latin typeface="Monaco" pitchFamily="2" charset="77"/>
                        </a:rPr>
                        <a:t>/</a:t>
                      </a:r>
                      <a:r>
                        <a:rPr lang="en-US" sz="1600" dirty="0" err="1">
                          <a:latin typeface="Monaco" pitchFamily="2" charset="77"/>
                        </a:rPr>
                        <a:t>api</a:t>
                      </a:r>
                      <a:r>
                        <a:rPr lang="en-US" sz="1600" dirty="0">
                          <a:latin typeface="Monaco" pitchFamily="2" charset="77"/>
                        </a:rPr>
                        <a:t>/"</a:t>
                      </a:r>
                    </a:p>
                    <a:p>
                      <a:endParaRPr lang="en-US" sz="1600" dirty="0">
                        <a:latin typeface="Monaco" pitchFamily="2" charset="77"/>
                      </a:endParaRPr>
                    </a:p>
                  </a:txBody>
                  <a:tcPr/>
                </a:tc>
                <a:extLst>
                  <a:ext uri="{0D108BD9-81ED-4DB2-BD59-A6C34878D82A}">
                    <a16:rowId xmlns:a16="http://schemas.microsoft.com/office/drawing/2014/main" val="2655366854"/>
                  </a:ext>
                </a:extLst>
              </a:tr>
            </a:tbl>
          </a:graphicData>
        </a:graphic>
      </p:graphicFrame>
      <p:grpSp>
        <p:nvGrpSpPr>
          <p:cNvPr id="5" name="Group 4">
            <a:extLst>
              <a:ext uri="{FF2B5EF4-FFF2-40B4-BE49-F238E27FC236}">
                <a16:creationId xmlns:a16="http://schemas.microsoft.com/office/drawing/2014/main" id="{F797767B-3916-0AD6-4C16-9BDC58988A84}"/>
              </a:ext>
            </a:extLst>
          </p:cNvPr>
          <p:cNvGrpSpPr/>
          <p:nvPr/>
        </p:nvGrpSpPr>
        <p:grpSpPr>
          <a:xfrm>
            <a:off x="3805220" y="1246528"/>
            <a:ext cx="7358080" cy="655320"/>
            <a:chOff x="2080825" y="3162925"/>
            <a:chExt cx="8090002" cy="655320"/>
          </a:xfrm>
        </p:grpSpPr>
        <p:sp>
          <p:nvSpPr>
            <p:cNvPr id="6" name="Rectangle 5">
              <a:extLst>
                <a:ext uri="{FF2B5EF4-FFF2-40B4-BE49-F238E27FC236}">
                  <a16:creationId xmlns:a16="http://schemas.microsoft.com/office/drawing/2014/main" id="{4EB79AA1-F006-2EE4-EC59-345CD345E8F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7" name="TextBox 6">
              <a:extLst>
                <a:ext uri="{FF2B5EF4-FFF2-40B4-BE49-F238E27FC236}">
                  <a16:creationId xmlns:a16="http://schemas.microsoft.com/office/drawing/2014/main" id="{F815E8F6-E9A1-B05F-4F42-072F9C7FB416}"/>
                </a:ext>
              </a:extLst>
            </p:cNvPr>
            <p:cNvSpPr txBox="1"/>
            <p:nvPr/>
          </p:nvSpPr>
          <p:spPr>
            <a:xfrm>
              <a:off x="2080825" y="3235065"/>
              <a:ext cx="809000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70C0"/>
                  </a:solidFill>
                  <a:effectLst/>
                  <a:uLnTx/>
                  <a:uFillTx/>
                  <a:latin typeface="Monaco" charset="0"/>
                  <a:ea typeface="Monaco" charset="0"/>
                  <a:cs typeface="Monaco" charset="0"/>
                </a:rPr>
                <a:t> </a:t>
              </a:r>
              <a:r>
                <a:rPr kumimoji="0" lang="en-US" sz="2800" b="0" i="0" u="none" strike="noStrike" kern="1200" cap="none" spc="0" normalizeH="0" baseline="0" noProof="0" dirty="0" err="1">
                  <a:ln>
                    <a:noFill/>
                  </a:ln>
                  <a:solidFill>
                    <a:prstClr val="black"/>
                  </a:solidFill>
                  <a:effectLst/>
                  <a:uLnTx/>
                  <a:uFillTx/>
                  <a:latin typeface="Monaco" charset="0"/>
                  <a:ea typeface="Monaco" charset="0"/>
                  <a:cs typeface="Monaco" charset="0"/>
                </a:rPr>
                <a:t>uri</a:t>
              </a:r>
              <a:r>
                <a:rPr kumimoji="0" lang="en-US" sz="2800" b="0" i="0" u="none" strike="noStrike" kern="1200" cap="none" spc="0" normalizeH="0" baseline="0" noProof="0" dirty="0">
                  <a:ln>
                    <a:noFill/>
                  </a:ln>
                  <a:solidFill>
                    <a:srgbClr val="0070C0"/>
                  </a:solidFill>
                  <a:effectLst/>
                  <a:uLnTx/>
                  <a:uFillTx/>
                  <a:latin typeface="Monaco" charset="0"/>
                  <a:ea typeface="Monaco" charset="0"/>
                  <a:cs typeface="Monaco" charset="0"/>
                </a:rPr>
                <a:t> </a:t>
              </a:r>
              <a:r>
                <a:rPr kumimoji="0" lang="en-US" sz="2800" b="0" i="0" u="none" strike="noStrike" kern="1200" cap="none" spc="0" normalizeH="0" baseline="0" noProof="0" dirty="0">
                  <a:ln>
                    <a:noFill/>
                  </a:ln>
                  <a:solidFill>
                    <a:prstClr val="black"/>
                  </a:solidFill>
                  <a:effectLst/>
                  <a:uLnTx/>
                  <a:uFillTx/>
                  <a:latin typeface="Monaco" charset="0"/>
                  <a:ea typeface="Monaco" charset="0"/>
                  <a:cs typeface="Monaco" charset="0"/>
                </a:rPr>
                <a:t>&lt;- </a:t>
              </a:r>
              <a:r>
                <a:rPr kumimoji="0" lang="en-US" sz="2800" b="0" i="0" u="none" strike="noStrike" kern="1200" cap="none" spc="0" normalizeH="0" baseline="0" noProof="0" dirty="0" err="1">
                  <a:ln>
                    <a:noFill/>
                  </a:ln>
                  <a:solidFill>
                    <a:prstClr val="black"/>
                  </a:solidFill>
                  <a:effectLst/>
                  <a:uLnTx/>
                  <a:uFillTx/>
                  <a:latin typeface="Monaco" charset="0"/>
                  <a:ea typeface="Monaco" charset="0"/>
                  <a:cs typeface="Monaco" charset="0"/>
                </a:rPr>
                <a:t>creds</a:t>
              </a:r>
              <a:r>
                <a:rPr kumimoji="0" lang="en-US" sz="2800" b="0" i="0" u="none" strike="noStrike" kern="1200" cap="none" spc="0" normalizeH="0" baseline="0" noProof="0" dirty="0" err="1">
                  <a:ln>
                    <a:noFill/>
                  </a:ln>
                  <a:solidFill>
                    <a:srgbClr val="0070C0"/>
                  </a:solidFill>
                  <a:effectLst/>
                  <a:uLnTx/>
                  <a:uFillTx/>
                  <a:latin typeface="Monaco" charset="0"/>
                  <a:ea typeface="Monaco" charset="0"/>
                  <a:cs typeface="Monaco" charset="0"/>
                </a:rPr>
                <a:t>$</a:t>
              </a:r>
              <a:r>
                <a:rPr kumimoji="0" lang="en-US" sz="2800" b="0" i="0" u="none" strike="noStrike" kern="1200" cap="none" spc="0" normalizeH="0" baseline="0" noProof="0" dirty="0" err="1">
                  <a:ln>
                    <a:noFill/>
                  </a:ln>
                  <a:solidFill>
                    <a:prstClr val="black"/>
                  </a:solidFill>
                  <a:effectLst/>
                  <a:uLnTx/>
                  <a:uFillTx/>
                  <a:latin typeface="Monaco" charset="0"/>
                  <a:ea typeface="Monaco" charset="0"/>
                  <a:cs typeface="Monaco" charset="0"/>
                </a:rPr>
                <a:t>redcap_uri</a:t>
              </a:r>
              <a:endParaRPr kumimoji="0" lang="en-US" sz="2800" b="0" i="0" u="none" strike="noStrike" kern="1200" cap="none" spc="0" normalizeH="0" baseline="0" noProof="0" dirty="0">
                <a:ln>
                  <a:noFill/>
                </a:ln>
                <a:solidFill>
                  <a:prstClr val="black"/>
                </a:solidFill>
                <a:effectLst/>
                <a:uLnTx/>
                <a:uFillTx/>
                <a:latin typeface="Monaco" charset="0"/>
                <a:ea typeface="Monaco" charset="0"/>
                <a:cs typeface="Monaco" charset="0"/>
              </a:endParaRPr>
            </a:p>
          </p:txBody>
        </p:sp>
      </p:grpSp>
      <p:sp>
        <p:nvSpPr>
          <p:cNvPr id="8" name="Left Arrow 7">
            <a:extLst>
              <a:ext uri="{FF2B5EF4-FFF2-40B4-BE49-F238E27FC236}">
                <a16:creationId xmlns:a16="http://schemas.microsoft.com/office/drawing/2014/main" id="{76C8424D-F9ED-0FB3-AF27-850C2C9F9406}"/>
              </a:ext>
            </a:extLst>
          </p:cNvPr>
          <p:cNvSpPr/>
          <p:nvPr/>
        </p:nvSpPr>
        <p:spPr>
          <a:xfrm>
            <a:off x="4445000" y="4508429"/>
            <a:ext cx="1130300" cy="40654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extBox 1">
            <a:extLst>
              <a:ext uri="{FF2B5EF4-FFF2-40B4-BE49-F238E27FC236}">
                <a16:creationId xmlns:a16="http://schemas.microsoft.com/office/drawing/2014/main" id="{ABE61E32-0256-6128-2761-230A228DE69A}"/>
              </a:ext>
            </a:extLst>
          </p:cNvPr>
          <p:cNvSpPr txBox="1"/>
          <p:nvPr/>
        </p:nvSpPr>
        <p:spPr>
          <a:xfrm>
            <a:off x="5694287" y="2352385"/>
            <a:ext cx="80342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Tw Cen MT" panose="020B0602020104020603"/>
                <a:ea typeface="+mn-ea"/>
                <a:cs typeface="+mn-cs"/>
              </a:rPr>
              <a:t>list</a:t>
            </a:r>
            <a:endPar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583341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797767B-3916-0AD6-4C16-9BDC58988A84}"/>
              </a:ext>
            </a:extLst>
          </p:cNvPr>
          <p:cNvGrpSpPr/>
          <p:nvPr/>
        </p:nvGrpSpPr>
        <p:grpSpPr>
          <a:xfrm>
            <a:off x="2416960" y="3101340"/>
            <a:ext cx="7358080" cy="655320"/>
            <a:chOff x="2080825" y="3162925"/>
            <a:chExt cx="8090002" cy="655320"/>
          </a:xfrm>
        </p:grpSpPr>
        <p:sp>
          <p:nvSpPr>
            <p:cNvPr id="6" name="Rectangle 5">
              <a:extLst>
                <a:ext uri="{FF2B5EF4-FFF2-40B4-BE49-F238E27FC236}">
                  <a16:creationId xmlns:a16="http://schemas.microsoft.com/office/drawing/2014/main" id="{4EB79AA1-F006-2EE4-EC59-345CD345E8F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7" name="TextBox 6">
              <a:extLst>
                <a:ext uri="{FF2B5EF4-FFF2-40B4-BE49-F238E27FC236}">
                  <a16:creationId xmlns:a16="http://schemas.microsoft.com/office/drawing/2014/main" id="{F815E8F6-E9A1-B05F-4F42-072F9C7FB416}"/>
                </a:ext>
              </a:extLst>
            </p:cNvPr>
            <p:cNvSpPr txBox="1"/>
            <p:nvPr/>
          </p:nvSpPr>
          <p:spPr>
            <a:xfrm>
              <a:off x="2080825" y="3235065"/>
              <a:ext cx="809000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70C0"/>
                  </a:solidFill>
                  <a:effectLst/>
                  <a:uLnTx/>
                  <a:uFillTx/>
                  <a:latin typeface="Monaco" charset="0"/>
                  <a:ea typeface="Monaco" charset="0"/>
                  <a:cs typeface="Monaco" charset="0"/>
                </a:rPr>
                <a:t> </a:t>
              </a:r>
              <a:r>
                <a:rPr kumimoji="0" lang="en-US" sz="2800" b="0" i="0" u="none" strike="noStrike" kern="1200" cap="none" spc="0" normalizeH="0" baseline="0" noProof="0" dirty="0" err="1">
                  <a:ln>
                    <a:noFill/>
                  </a:ln>
                  <a:solidFill>
                    <a:prstClr val="black"/>
                  </a:solidFill>
                  <a:effectLst/>
                  <a:uLnTx/>
                  <a:uFillTx/>
                  <a:latin typeface="Monaco" charset="0"/>
                  <a:ea typeface="Monaco" charset="0"/>
                  <a:cs typeface="Monaco" charset="0"/>
                </a:rPr>
                <a:t>uri</a:t>
              </a:r>
              <a:r>
                <a:rPr kumimoji="0" lang="en-US" sz="2800" b="0" i="0" u="none" strike="noStrike" kern="1200" cap="none" spc="0" normalizeH="0" baseline="0" noProof="0" dirty="0">
                  <a:ln>
                    <a:noFill/>
                  </a:ln>
                  <a:solidFill>
                    <a:srgbClr val="0070C0"/>
                  </a:solidFill>
                  <a:effectLst/>
                  <a:uLnTx/>
                  <a:uFillTx/>
                  <a:latin typeface="Monaco" charset="0"/>
                  <a:ea typeface="Monaco" charset="0"/>
                  <a:cs typeface="Monaco" charset="0"/>
                </a:rPr>
                <a:t> </a:t>
              </a:r>
              <a:r>
                <a:rPr kumimoji="0" lang="en-US" sz="2800" b="0" i="0" u="none" strike="noStrike" kern="1200" cap="none" spc="0" normalizeH="0" baseline="0" noProof="0" dirty="0">
                  <a:ln>
                    <a:noFill/>
                  </a:ln>
                  <a:solidFill>
                    <a:prstClr val="black"/>
                  </a:solidFill>
                  <a:effectLst/>
                  <a:uLnTx/>
                  <a:uFillTx/>
                  <a:latin typeface="Monaco" charset="0"/>
                  <a:ea typeface="Monaco" charset="0"/>
                  <a:cs typeface="Monaco" charset="0"/>
                </a:rPr>
                <a:t>&lt;- </a:t>
              </a:r>
              <a:r>
                <a:rPr kumimoji="0" lang="en-US" sz="2800" b="0" i="0" u="none" strike="noStrike" kern="1200" cap="none" spc="0" normalizeH="0" baseline="0" noProof="0" dirty="0" err="1">
                  <a:ln>
                    <a:noFill/>
                  </a:ln>
                  <a:solidFill>
                    <a:prstClr val="black"/>
                  </a:solidFill>
                  <a:effectLst/>
                  <a:uLnTx/>
                  <a:uFillTx/>
                  <a:latin typeface="Monaco" charset="0"/>
                  <a:ea typeface="Monaco" charset="0"/>
                  <a:cs typeface="Monaco" charset="0"/>
                </a:rPr>
                <a:t>creds</a:t>
              </a:r>
              <a:r>
                <a:rPr kumimoji="0" lang="en-US" sz="2800" b="0" i="0" u="none" strike="noStrike" kern="1200" cap="none" spc="0" normalizeH="0" baseline="0" noProof="0" dirty="0" err="1">
                  <a:ln>
                    <a:noFill/>
                  </a:ln>
                  <a:solidFill>
                    <a:srgbClr val="0070C0"/>
                  </a:solidFill>
                  <a:effectLst/>
                  <a:uLnTx/>
                  <a:uFillTx/>
                  <a:latin typeface="Monaco" charset="0"/>
                  <a:ea typeface="Monaco" charset="0"/>
                  <a:cs typeface="Monaco" charset="0"/>
                </a:rPr>
                <a:t>$</a:t>
              </a:r>
              <a:r>
                <a:rPr kumimoji="0" lang="en-US" sz="2800" b="0" i="0" u="none" strike="noStrike" kern="1200" cap="none" spc="0" normalizeH="0" baseline="0" noProof="0" dirty="0" err="1">
                  <a:ln>
                    <a:noFill/>
                  </a:ln>
                  <a:solidFill>
                    <a:prstClr val="black"/>
                  </a:solidFill>
                  <a:effectLst/>
                  <a:uLnTx/>
                  <a:uFillTx/>
                  <a:latin typeface="Monaco" charset="0"/>
                  <a:ea typeface="Monaco" charset="0"/>
                  <a:cs typeface="Monaco" charset="0"/>
                </a:rPr>
                <a:t>redcap_uri</a:t>
              </a:r>
              <a:endParaRPr kumimoji="0" lang="en-US" sz="2800" b="0" i="0" u="none" strike="noStrike" kern="1200" cap="none" spc="0" normalizeH="0" baseline="0" noProof="0" dirty="0">
                <a:ln>
                  <a:noFill/>
                </a:ln>
                <a:solidFill>
                  <a:prstClr val="black"/>
                </a:solidFill>
                <a:effectLst/>
                <a:uLnTx/>
                <a:uFillTx/>
                <a:latin typeface="Monaco" charset="0"/>
                <a:ea typeface="Monaco" charset="0"/>
                <a:cs typeface="Monaco" charset="0"/>
              </a:endParaRPr>
            </a:p>
          </p:txBody>
        </p:sp>
      </p:grpSp>
      <p:sp>
        <p:nvSpPr>
          <p:cNvPr id="10" name="Rounded Rectangular Callout 9">
            <a:extLst>
              <a:ext uri="{FF2B5EF4-FFF2-40B4-BE49-F238E27FC236}">
                <a16:creationId xmlns:a16="http://schemas.microsoft.com/office/drawing/2014/main" id="{76EF9333-FCA6-BDFE-21D7-24542662DD5C}"/>
              </a:ext>
            </a:extLst>
          </p:cNvPr>
          <p:cNvSpPr/>
          <p:nvPr/>
        </p:nvSpPr>
        <p:spPr>
          <a:xfrm>
            <a:off x="3075214" y="1400486"/>
            <a:ext cx="6041571" cy="1246648"/>
          </a:xfrm>
          <a:prstGeom prst="wedgeRoundRectCallout">
            <a:avLst>
              <a:gd name="adj1" fmla="val 5428"/>
              <a:gd name="adj2" fmla="val 91883"/>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1" name="TextBox 10">
            <a:extLst>
              <a:ext uri="{FF2B5EF4-FFF2-40B4-BE49-F238E27FC236}">
                <a16:creationId xmlns:a16="http://schemas.microsoft.com/office/drawing/2014/main" id="{34755540-277F-755A-25B3-3A97453BD35A}"/>
              </a:ext>
            </a:extLst>
          </p:cNvPr>
          <p:cNvSpPr txBox="1"/>
          <p:nvPr/>
        </p:nvSpPr>
        <p:spPr>
          <a:xfrm>
            <a:off x="3075214" y="1244249"/>
            <a:ext cx="6041571" cy="150810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Tw Cen MT" panose="020B0602020104020603"/>
                <a:ea typeface="+mn-ea"/>
                <a:cs typeface="+mn-cs"/>
              </a:rPr>
              <a:t>dollar operator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Tw Cen MT" panose="020B0602020104020603"/>
                <a:ea typeface="+mn-ea"/>
                <a:cs typeface="+mn-cs"/>
              </a:rPr>
              <a:t>extracts an element from a list</a:t>
            </a: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sp>
        <p:nvSpPr>
          <p:cNvPr id="12" name="Rounded Rectangular Callout 11">
            <a:extLst>
              <a:ext uri="{FF2B5EF4-FFF2-40B4-BE49-F238E27FC236}">
                <a16:creationId xmlns:a16="http://schemas.microsoft.com/office/drawing/2014/main" id="{003B9559-2A42-470B-6EFB-7CF4A7069A6B}"/>
              </a:ext>
            </a:extLst>
          </p:cNvPr>
          <p:cNvSpPr/>
          <p:nvPr/>
        </p:nvSpPr>
        <p:spPr>
          <a:xfrm>
            <a:off x="3075214" y="4261882"/>
            <a:ext cx="6041571" cy="1821417"/>
          </a:xfrm>
          <a:prstGeom prst="wedgeRoundRectCallout">
            <a:avLst>
              <a:gd name="adj1" fmla="val -7185"/>
              <a:gd name="adj2" fmla="val -84729"/>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3" name="TextBox 12">
            <a:extLst>
              <a:ext uri="{FF2B5EF4-FFF2-40B4-BE49-F238E27FC236}">
                <a16:creationId xmlns:a16="http://schemas.microsoft.com/office/drawing/2014/main" id="{2683CA02-865D-39CA-0937-4F1BD6D7E9BD}"/>
              </a:ext>
            </a:extLst>
          </p:cNvPr>
          <p:cNvSpPr txBox="1"/>
          <p:nvPr/>
        </p:nvSpPr>
        <p:spPr>
          <a:xfrm>
            <a:off x="3075213" y="4105646"/>
            <a:ext cx="6041571" cy="193899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Tw Cen MT" panose="020B0602020104020603"/>
                <a:ea typeface="+mn-ea"/>
                <a:cs typeface="+mn-cs"/>
              </a:rPr>
              <a:t>list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Tw Cen MT" panose="020B0602020104020603"/>
                <a:ea typeface="+mn-ea"/>
                <a:cs typeface="+mn-cs"/>
              </a:rPr>
              <a:t>a type of object that can contain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Tw Cen MT" panose="020B0602020104020603"/>
                <a:ea typeface="+mn-ea"/>
                <a:cs typeface="+mn-cs"/>
              </a:rPr>
              <a:t>multiple arbitrary objects</a:t>
            </a: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841914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0" name="Google Shape;280;p30"/>
          <p:cNvSpPr txBox="1"/>
          <p:nvPr/>
        </p:nvSpPr>
        <p:spPr>
          <a:xfrm>
            <a:off x="572429" y="1832149"/>
            <a:ext cx="10973577" cy="4105607"/>
          </a:xfrm>
          <a:prstGeom prst="rect">
            <a:avLst/>
          </a:prstGeom>
          <a:noFill/>
          <a:ln>
            <a:noFill/>
          </a:ln>
        </p:spPr>
        <p:txBody>
          <a:bodyPr spcFirstLastPara="1" wrap="square" lIns="0" tIns="6804" rIns="0" bIns="0" anchor="t" anchorCtr="0">
            <a:noAutofit/>
          </a:bodyPr>
          <a:lstStyle/>
          <a:p>
            <a:pPr marL="0" indent="0">
              <a:buNone/>
            </a:pPr>
            <a:r>
              <a:rPr lang="en-US" sz="3600" dirty="0"/>
              <a:t>Write the R code to extract the element named </a:t>
            </a:r>
            <a:r>
              <a:rPr lang="en-US" sz="3200" dirty="0">
                <a:solidFill>
                  <a:srgbClr val="0070C0"/>
                </a:solidFill>
                <a:latin typeface="Monaco" pitchFamily="2" charset="77"/>
              </a:rPr>
              <a:t>token</a:t>
            </a:r>
            <a:r>
              <a:rPr lang="en-US" sz="3600" dirty="0"/>
              <a:t> from the </a:t>
            </a:r>
            <a:r>
              <a:rPr lang="en-US" sz="3200" dirty="0">
                <a:solidFill>
                  <a:srgbClr val="0070C0"/>
                </a:solidFill>
                <a:latin typeface="Monaco" pitchFamily="2" charset="77"/>
              </a:rPr>
              <a:t>creds</a:t>
            </a:r>
            <a:r>
              <a:rPr lang="en-US" sz="3600" dirty="0"/>
              <a:t> object and store it in a new object named </a:t>
            </a:r>
            <a:r>
              <a:rPr lang="en-US" sz="3200" dirty="0">
                <a:solidFill>
                  <a:srgbClr val="0070C0"/>
                </a:solidFill>
                <a:latin typeface="Monaco" pitchFamily="2" charset="77"/>
              </a:rPr>
              <a:t>token</a:t>
            </a:r>
            <a:r>
              <a:rPr lang="en-US" sz="3600" dirty="0"/>
              <a:t>.</a:t>
            </a:r>
          </a:p>
          <a:p>
            <a:pPr marL="0" indent="0">
              <a:buNone/>
            </a:pPr>
            <a:endParaRPr lang="en-US" sz="3600" dirty="0"/>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lgn="ctr"/>
            <a:r>
              <a:rPr lang="en-US" sz="5196">
                <a:solidFill>
                  <a:srgbClr val="005493"/>
                </a:solidFill>
                <a:latin typeface="Arial" panose="020B0604020202020204" pitchFamily="34" charset="0"/>
                <a:ea typeface="Calibri"/>
                <a:cs typeface="Arial" panose="020B0604020202020204" pitchFamily="34" charset="0"/>
                <a:sym typeface="Calibri"/>
              </a:rPr>
              <a:t>Your Turn </a:t>
            </a:r>
            <a:endParaRPr sz="5196">
              <a:latin typeface="Arial" panose="020B0604020202020204" pitchFamily="34" charset="0"/>
              <a:ea typeface="Calibri"/>
              <a:cs typeface="Arial" panose="020B0604020202020204" pitchFamily="34" charset="0"/>
              <a:sym typeface="Calibri"/>
            </a:endParaRPr>
          </a:p>
        </p:txBody>
      </p:sp>
      <p:sp>
        <p:nvSpPr>
          <p:cNvPr id="2" name="Slide Number Placeholder 1"/>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13</a:t>
            </a:fld>
            <a:endParaRPr lang="en-US">
              <a:solidFill>
                <a:prstClr val="black">
                  <a:lumMod val="95000"/>
                  <a:lumOff val="5000"/>
                </a:prstClr>
              </a:solidFill>
            </a:endParaRPr>
          </a:p>
        </p:txBody>
      </p:sp>
    </p:spTree>
    <p:extLst>
      <p:ext uri="{BB962C8B-B14F-4D97-AF65-F5344CB8AC3E}">
        <p14:creationId xmlns:p14="http://schemas.microsoft.com/office/powerpoint/2010/main" val="3990333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797767B-3916-0AD6-4C16-9BDC58988A84}"/>
              </a:ext>
            </a:extLst>
          </p:cNvPr>
          <p:cNvGrpSpPr/>
          <p:nvPr/>
        </p:nvGrpSpPr>
        <p:grpSpPr>
          <a:xfrm>
            <a:off x="2416960" y="3101340"/>
            <a:ext cx="7358080" cy="655320"/>
            <a:chOff x="2080825" y="3162925"/>
            <a:chExt cx="8090002" cy="655320"/>
          </a:xfrm>
        </p:grpSpPr>
        <p:sp>
          <p:nvSpPr>
            <p:cNvPr id="6" name="Rectangle 5">
              <a:extLst>
                <a:ext uri="{FF2B5EF4-FFF2-40B4-BE49-F238E27FC236}">
                  <a16:creationId xmlns:a16="http://schemas.microsoft.com/office/drawing/2014/main" id="{4EB79AA1-F006-2EE4-EC59-345CD345E8F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7" name="TextBox 6">
              <a:extLst>
                <a:ext uri="{FF2B5EF4-FFF2-40B4-BE49-F238E27FC236}">
                  <a16:creationId xmlns:a16="http://schemas.microsoft.com/office/drawing/2014/main" id="{F815E8F6-E9A1-B05F-4F42-072F9C7FB416}"/>
                </a:ext>
              </a:extLst>
            </p:cNvPr>
            <p:cNvSpPr txBox="1"/>
            <p:nvPr/>
          </p:nvSpPr>
          <p:spPr>
            <a:xfrm>
              <a:off x="2080825" y="3235065"/>
              <a:ext cx="809000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70C0"/>
                  </a:solidFill>
                  <a:effectLst/>
                  <a:uLnTx/>
                  <a:uFillTx/>
                  <a:latin typeface="Monaco" charset="0"/>
                  <a:ea typeface="Monaco" charset="0"/>
                  <a:cs typeface="Monaco" charset="0"/>
                </a:rPr>
                <a:t> </a:t>
              </a:r>
              <a:r>
                <a:rPr kumimoji="0" lang="en-US" sz="2800" b="0" i="0" u="none" strike="noStrike" kern="1200" cap="none" spc="0" normalizeH="0" baseline="0" noProof="0" dirty="0">
                  <a:ln>
                    <a:noFill/>
                  </a:ln>
                  <a:solidFill>
                    <a:prstClr val="black"/>
                  </a:solidFill>
                  <a:effectLst/>
                  <a:uLnTx/>
                  <a:uFillTx/>
                  <a:latin typeface="Monaco" charset="0"/>
                  <a:ea typeface="Monaco" charset="0"/>
                  <a:cs typeface="Monaco" charset="0"/>
                </a:rPr>
                <a:t>token</a:t>
              </a:r>
              <a:r>
                <a:rPr kumimoji="0" lang="en-US" sz="2800" b="0" i="0" u="none" strike="noStrike" kern="1200" cap="none" spc="0" normalizeH="0" baseline="0" noProof="0" dirty="0">
                  <a:ln>
                    <a:noFill/>
                  </a:ln>
                  <a:solidFill>
                    <a:srgbClr val="0070C0"/>
                  </a:solidFill>
                  <a:effectLst/>
                  <a:uLnTx/>
                  <a:uFillTx/>
                  <a:latin typeface="Monaco" charset="0"/>
                  <a:ea typeface="Monaco" charset="0"/>
                  <a:cs typeface="Monaco" charset="0"/>
                </a:rPr>
                <a:t> </a:t>
              </a:r>
              <a:r>
                <a:rPr kumimoji="0" lang="en-US" sz="2800" b="0" i="0" u="none" strike="noStrike" kern="1200" cap="none" spc="0" normalizeH="0" baseline="0" noProof="0" dirty="0">
                  <a:ln>
                    <a:noFill/>
                  </a:ln>
                  <a:solidFill>
                    <a:prstClr val="black"/>
                  </a:solidFill>
                  <a:effectLst/>
                  <a:uLnTx/>
                  <a:uFillTx/>
                  <a:latin typeface="Monaco" charset="0"/>
                  <a:ea typeface="Monaco" charset="0"/>
                  <a:cs typeface="Monaco" charset="0"/>
                </a:rPr>
                <a:t>&lt;- </a:t>
              </a:r>
              <a:r>
                <a:rPr kumimoji="0" lang="en-US" sz="2800" b="0" i="0" u="none" strike="noStrike" kern="1200" cap="none" spc="0" normalizeH="0" baseline="0" noProof="0" dirty="0" err="1">
                  <a:ln>
                    <a:noFill/>
                  </a:ln>
                  <a:solidFill>
                    <a:prstClr val="black"/>
                  </a:solidFill>
                  <a:effectLst/>
                  <a:uLnTx/>
                  <a:uFillTx/>
                  <a:latin typeface="Monaco" charset="0"/>
                  <a:ea typeface="Monaco" charset="0"/>
                  <a:cs typeface="Monaco" charset="0"/>
                </a:rPr>
                <a:t>creds</a:t>
              </a:r>
              <a:r>
                <a:rPr kumimoji="0" lang="en-US" sz="2800" b="0" i="0" u="none" strike="noStrike" kern="1200" cap="none" spc="0" normalizeH="0" baseline="0" noProof="0" dirty="0" err="1">
                  <a:ln>
                    <a:noFill/>
                  </a:ln>
                  <a:solidFill>
                    <a:srgbClr val="0070C0"/>
                  </a:solidFill>
                  <a:effectLst/>
                  <a:uLnTx/>
                  <a:uFillTx/>
                  <a:latin typeface="Monaco" charset="0"/>
                  <a:ea typeface="Monaco" charset="0"/>
                  <a:cs typeface="Monaco" charset="0"/>
                </a:rPr>
                <a:t>$</a:t>
              </a:r>
              <a:r>
                <a:rPr kumimoji="0" lang="en-US" sz="2800" b="0" i="0" u="none" strike="noStrike" kern="1200" cap="none" spc="0" normalizeH="0" baseline="0" noProof="0" dirty="0" err="1">
                  <a:ln>
                    <a:noFill/>
                  </a:ln>
                  <a:solidFill>
                    <a:prstClr val="black"/>
                  </a:solidFill>
                  <a:effectLst/>
                  <a:uLnTx/>
                  <a:uFillTx/>
                  <a:latin typeface="Monaco" charset="0"/>
                  <a:ea typeface="Monaco" charset="0"/>
                  <a:cs typeface="Monaco" charset="0"/>
                </a:rPr>
                <a:t>token</a:t>
              </a:r>
              <a:endParaRPr kumimoji="0" lang="en-US" sz="2800" b="0" i="0" u="none" strike="noStrike" kern="1200" cap="none" spc="0" normalizeH="0" baseline="0" noProof="0" dirty="0">
                <a:ln>
                  <a:noFill/>
                </a:ln>
                <a:solidFill>
                  <a:prstClr val="black"/>
                </a:solidFill>
                <a:effectLst/>
                <a:uLnTx/>
                <a:uFillTx/>
                <a:latin typeface="Monaco" charset="0"/>
                <a:ea typeface="Monaco" charset="0"/>
                <a:cs typeface="Monaco" charset="0"/>
              </a:endParaRPr>
            </a:p>
          </p:txBody>
        </p:sp>
      </p:grpSp>
    </p:spTree>
    <p:extLst>
      <p:ext uri="{BB962C8B-B14F-4D97-AF65-F5344CB8AC3E}">
        <p14:creationId xmlns:p14="http://schemas.microsoft.com/office/powerpoint/2010/main" val="2386118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D4F9AF-0951-D012-C6E5-359CCBBB53E4}"/>
              </a:ext>
            </a:extLst>
          </p:cNvPr>
          <p:cNvPicPr>
            <a:picLocks noChangeAspect="1"/>
          </p:cNvPicPr>
          <p:nvPr/>
        </p:nvPicPr>
        <p:blipFill>
          <a:blip r:embed="rId3"/>
          <a:stretch>
            <a:fillRect/>
          </a:stretch>
        </p:blipFill>
        <p:spPr>
          <a:xfrm>
            <a:off x="517391" y="1869141"/>
            <a:ext cx="11151448" cy="3118104"/>
          </a:xfrm>
          <a:prstGeom prst="rect">
            <a:avLst/>
          </a:prstGeom>
        </p:spPr>
      </p:pic>
    </p:spTree>
    <p:extLst>
      <p:ext uri="{BB962C8B-B14F-4D97-AF65-F5344CB8AC3E}">
        <p14:creationId xmlns:p14="http://schemas.microsoft.com/office/powerpoint/2010/main" val="1152756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E38B0A6-3CDC-EEC2-4DC7-AD53168E70A4}"/>
              </a:ext>
            </a:extLst>
          </p:cNvPr>
          <p:cNvGrpSpPr/>
          <p:nvPr/>
        </p:nvGrpSpPr>
        <p:grpSpPr>
          <a:xfrm>
            <a:off x="300020" y="1235146"/>
            <a:ext cx="11591960" cy="655320"/>
            <a:chOff x="2080825" y="3162925"/>
            <a:chExt cx="8090002" cy="655320"/>
          </a:xfrm>
        </p:grpSpPr>
        <p:sp>
          <p:nvSpPr>
            <p:cNvPr id="3" name="Rectangle 2">
              <a:extLst>
                <a:ext uri="{FF2B5EF4-FFF2-40B4-BE49-F238E27FC236}">
                  <a16:creationId xmlns:a16="http://schemas.microsoft.com/office/drawing/2014/main" id="{A560E36C-0BE1-6D41-568A-BF3C7A80DBA1}"/>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4" name="TextBox 3">
              <a:extLst>
                <a:ext uri="{FF2B5EF4-FFF2-40B4-BE49-F238E27FC236}">
                  <a16:creationId xmlns:a16="http://schemas.microsoft.com/office/drawing/2014/main" id="{2FD76C88-0ADB-B3D6-8669-6D45E5161437}"/>
                </a:ext>
              </a:extLst>
            </p:cNvPr>
            <p:cNvSpPr txBox="1"/>
            <p:nvPr/>
          </p:nvSpPr>
          <p:spPr>
            <a:xfrm>
              <a:off x="2080825" y="3235065"/>
              <a:ext cx="809000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0070C0"/>
                  </a:solidFill>
                  <a:effectLst/>
                  <a:uLnTx/>
                  <a:uFillTx/>
                  <a:latin typeface="Monaco" charset="0"/>
                  <a:ea typeface="Monaco" charset="0"/>
                  <a:cs typeface="Monaco" charset="0"/>
                </a:rPr>
                <a:t>  </a:t>
              </a:r>
              <a:r>
                <a:rPr kumimoji="0" lang="en-US" sz="2400" b="0" i="0" u="none" strike="noStrike" kern="1200" cap="none" spc="0" normalizeH="0" baseline="0" noProof="0" dirty="0" err="1">
                  <a:ln>
                    <a:noFill/>
                  </a:ln>
                  <a:solidFill>
                    <a:srgbClr val="0070C0"/>
                  </a:solidFill>
                  <a:effectLst/>
                  <a:uLnTx/>
                  <a:uFillTx/>
                  <a:latin typeface="Monaco" charset="0"/>
                  <a:ea typeface="Monaco" charset="0"/>
                  <a:cs typeface="Monaco" charset="0"/>
                </a:rPr>
                <a:t>my_redcap_data</a:t>
              </a:r>
              <a:r>
                <a:rPr kumimoji="0" lang="en-US" sz="2400" b="0" i="0" u="none" strike="noStrike" kern="1200" cap="none" spc="0" normalizeH="0" baseline="0" noProof="0" dirty="0">
                  <a:ln>
                    <a:noFill/>
                  </a:ln>
                  <a:solidFill>
                    <a:srgbClr val="0070C0"/>
                  </a:solidFill>
                  <a:effectLst/>
                  <a:uLnTx/>
                  <a:uFillTx/>
                  <a:latin typeface="Monaco" charset="0"/>
                  <a:ea typeface="Monaco" charset="0"/>
                  <a:cs typeface="Monaco" charset="0"/>
                </a:rPr>
                <a:t> </a:t>
              </a:r>
              <a:r>
                <a:rPr kumimoji="0" lang="en-US" sz="2400" b="0" i="0" u="none" strike="noStrike" kern="1200" cap="none" spc="0" normalizeH="0" baseline="0" noProof="0" dirty="0">
                  <a:ln>
                    <a:noFill/>
                  </a:ln>
                  <a:solidFill>
                    <a:prstClr val="black"/>
                  </a:solidFill>
                  <a:effectLst/>
                  <a:uLnTx/>
                  <a:uFillTx/>
                  <a:latin typeface="Monaco" charset="0"/>
                  <a:ea typeface="Monaco" charset="0"/>
                  <a:cs typeface="Monaco" charset="0"/>
                </a:rPr>
                <a:t>&lt;- </a:t>
              </a:r>
              <a:r>
                <a:rPr kumimoji="0" lang="en-US" sz="2400" b="0" i="0" u="none" strike="noStrike" kern="1200" cap="none" spc="0" normalizeH="0" baseline="0" noProof="0" dirty="0" err="1">
                  <a:ln>
                    <a:noFill/>
                  </a:ln>
                  <a:solidFill>
                    <a:prstClr val="black"/>
                  </a:solidFill>
                  <a:effectLst/>
                  <a:uLnTx/>
                  <a:uFillTx/>
                  <a:latin typeface="Monaco" charset="0"/>
                  <a:ea typeface="Monaco" charset="0"/>
                  <a:cs typeface="Monaco" charset="0"/>
                </a:rPr>
                <a:t>redcap_read_oneshot</a:t>
              </a:r>
              <a:r>
                <a:rPr kumimoji="0" lang="en-US" sz="2400" b="0" i="0" u="none" strike="noStrike" kern="1200" cap="none" spc="0" normalizeH="0" baseline="0" noProof="0" dirty="0">
                  <a:ln>
                    <a:noFill/>
                  </a:ln>
                  <a:solidFill>
                    <a:prstClr val="black"/>
                  </a:solidFill>
                  <a:effectLst/>
                  <a:uLnTx/>
                  <a:uFillTx/>
                  <a:latin typeface="Monaco" charset="0"/>
                  <a:ea typeface="Monaco" charset="0"/>
                  <a:cs typeface="Monaco" charset="0"/>
                </a:rPr>
                <a:t>(</a:t>
              </a:r>
              <a:r>
                <a:rPr kumimoji="0" lang="en-US" sz="2400" b="0" i="1" u="none" strike="noStrike" kern="1200" cap="none" spc="0" normalizeH="0" baseline="0" noProof="0" dirty="0" err="1">
                  <a:ln>
                    <a:noFill/>
                  </a:ln>
                  <a:solidFill>
                    <a:srgbClr val="0070C0"/>
                  </a:solidFill>
                  <a:effectLst/>
                  <a:uLnTx/>
                  <a:uFillTx/>
                  <a:latin typeface="Monaco" charset="0"/>
                  <a:ea typeface="Monaco" charset="0"/>
                  <a:cs typeface="Monaco" charset="0"/>
                </a:rPr>
                <a:t>uri</a:t>
              </a:r>
              <a:r>
                <a:rPr kumimoji="0" lang="en-US" sz="2400" b="0" i="0" u="none" strike="noStrike" kern="1200" cap="none" spc="0" normalizeH="0" baseline="0" noProof="0" dirty="0">
                  <a:ln>
                    <a:noFill/>
                  </a:ln>
                  <a:solidFill>
                    <a:srgbClr val="0070C0"/>
                  </a:solidFill>
                  <a:effectLst/>
                  <a:uLnTx/>
                  <a:uFillTx/>
                  <a:latin typeface="Monaco" charset="0"/>
                  <a:ea typeface="Monaco" charset="0"/>
                  <a:cs typeface="Monaco" charset="0"/>
                </a:rPr>
                <a:t>, </a:t>
              </a:r>
              <a:r>
                <a:rPr kumimoji="0" lang="en-US" sz="2400" b="0" i="1" u="none" strike="noStrike" kern="1200" cap="none" spc="0" normalizeH="0" baseline="0" noProof="0" dirty="0">
                  <a:ln>
                    <a:noFill/>
                  </a:ln>
                  <a:solidFill>
                    <a:srgbClr val="0070C0"/>
                  </a:solidFill>
                  <a:effectLst/>
                  <a:uLnTx/>
                  <a:uFillTx/>
                  <a:latin typeface="Monaco" charset="0"/>
                  <a:ea typeface="Monaco" charset="0"/>
                  <a:cs typeface="Monaco" charset="0"/>
                </a:rPr>
                <a:t>token</a:t>
              </a:r>
              <a:r>
                <a:rPr kumimoji="0" lang="en-US" sz="2400" b="0" i="0" u="none" strike="noStrike" kern="1200" cap="none" spc="0" normalizeH="0" baseline="0" noProof="0" dirty="0">
                  <a:ln>
                    <a:noFill/>
                  </a:ln>
                  <a:solidFill>
                    <a:prstClr val="black"/>
                  </a:solidFill>
                  <a:effectLst/>
                  <a:uLnTx/>
                  <a:uFillTx/>
                  <a:latin typeface="Monaco" charset="0"/>
                  <a:ea typeface="Monaco" charset="0"/>
                  <a:cs typeface="Monaco" charset="0"/>
                </a:rPr>
                <a:t>)</a:t>
              </a:r>
              <a:r>
                <a:rPr kumimoji="0" lang="en-US" sz="2400" b="0" i="0" u="none" strike="noStrike" kern="1200" cap="none" spc="0" normalizeH="0" baseline="0" noProof="0" dirty="0">
                  <a:ln>
                    <a:noFill/>
                  </a:ln>
                  <a:solidFill>
                    <a:srgbClr val="92D050"/>
                  </a:solidFill>
                  <a:effectLst/>
                  <a:uLnTx/>
                  <a:uFillTx/>
                  <a:latin typeface="Monaco" charset="0"/>
                  <a:ea typeface="Monaco" charset="0"/>
                  <a:cs typeface="Monaco" charset="0"/>
                </a:rPr>
                <a:t>$</a:t>
              </a:r>
              <a:r>
                <a:rPr kumimoji="0" lang="en-US" sz="2400" b="0" i="0" u="none" strike="noStrike" kern="1200" cap="none" spc="0" normalizeH="0" baseline="0" noProof="0" dirty="0">
                  <a:ln>
                    <a:noFill/>
                  </a:ln>
                  <a:solidFill>
                    <a:prstClr val="black"/>
                  </a:solidFill>
                  <a:effectLst/>
                  <a:uLnTx/>
                  <a:uFillTx/>
                  <a:latin typeface="Monaco" charset="0"/>
                  <a:ea typeface="Monaco" charset="0"/>
                  <a:cs typeface="Monaco" charset="0"/>
                </a:rPr>
                <a:t>data</a:t>
              </a:r>
            </a:p>
          </p:txBody>
        </p:sp>
      </p:grpSp>
      <p:pic>
        <p:nvPicPr>
          <p:cNvPr id="5" name="Picture 4">
            <a:extLst>
              <a:ext uri="{FF2B5EF4-FFF2-40B4-BE49-F238E27FC236}">
                <a16:creationId xmlns:a16="http://schemas.microsoft.com/office/drawing/2014/main" id="{DD69540A-C8D0-82F1-09E8-D39BCE450BFC}"/>
              </a:ext>
            </a:extLst>
          </p:cNvPr>
          <p:cNvPicPr>
            <a:picLocks noChangeAspect="1"/>
          </p:cNvPicPr>
          <p:nvPr/>
        </p:nvPicPr>
        <p:blipFill rotWithShape="1">
          <a:blip r:embed="rId3">
            <a:extLst>
              <a:ext uri="{28A0092B-C50C-407E-A947-70E740481C1C}">
                <a14:useLocalDpi xmlns:a14="http://schemas.microsoft.com/office/drawing/2010/main"/>
              </a:ext>
            </a:extLst>
          </a:blip>
          <a:srcRect l="1" r="157"/>
          <a:stretch/>
        </p:blipFill>
        <p:spPr>
          <a:xfrm>
            <a:off x="1121977" y="2589354"/>
            <a:ext cx="2858352" cy="1679292"/>
          </a:xfrm>
          <a:prstGeom prst="rect">
            <a:avLst/>
          </a:prstGeom>
        </p:spPr>
      </p:pic>
      <p:sp>
        <p:nvSpPr>
          <p:cNvPr id="6" name="Left Arrow 5">
            <a:extLst>
              <a:ext uri="{FF2B5EF4-FFF2-40B4-BE49-F238E27FC236}">
                <a16:creationId xmlns:a16="http://schemas.microsoft.com/office/drawing/2014/main" id="{7909EB40-67ED-AED7-5CD6-0B4E2A9BC3CC}"/>
              </a:ext>
            </a:extLst>
          </p:cNvPr>
          <p:cNvSpPr/>
          <p:nvPr/>
        </p:nvSpPr>
        <p:spPr>
          <a:xfrm>
            <a:off x="3980329" y="3225729"/>
            <a:ext cx="470648" cy="40654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aphicFrame>
        <p:nvGraphicFramePr>
          <p:cNvPr id="7" name="Table 3">
            <a:extLst>
              <a:ext uri="{FF2B5EF4-FFF2-40B4-BE49-F238E27FC236}">
                <a16:creationId xmlns:a16="http://schemas.microsoft.com/office/drawing/2014/main" id="{6ADFDF4B-70A3-C1BA-71F3-A46D0BB802FB}"/>
              </a:ext>
            </a:extLst>
          </p:cNvPr>
          <p:cNvGraphicFramePr>
            <a:graphicFrameLocks noGrp="1"/>
          </p:cNvGraphicFramePr>
          <p:nvPr/>
        </p:nvGraphicFramePr>
        <p:xfrm>
          <a:off x="4765521" y="2804337"/>
          <a:ext cx="4808785" cy="2858858"/>
        </p:xfrm>
        <a:graphic>
          <a:graphicData uri="http://schemas.openxmlformats.org/drawingml/2006/table">
            <a:tbl>
              <a:tblPr firstRow="1" bandRow="1">
                <a:tableStyleId>{5C22544A-7EE6-4342-B048-85BDC9FD1C3A}</a:tableStyleId>
              </a:tblPr>
              <a:tblGrid>
                <a:gridCol w="1581491">
                  <a:extLst>
                    <a:ext uri="{9D8B030D-6E8A-4147-A177-3AD203B41FA5}">
                      <a16:colId xmlns:a16="http://schemas.microsoft.com/office/drawing/2014/main" val="4176301435"/>
                    </a:ext>
                  </a:extLst>
                </a:gridCol>
                <a:gridCol w="3227294">
                  <a:extLst>
                    <a:ext uri="{9D8B030D-6E8A-4147-A177-3AD203B41FA5}">
                      <a16:colId xmlns:a16="http://schemas.microsoft.com/office/drawing/2014/main" val="1732422232"/>
                    </a:ext>
                  </a:extLst>
                </a:gridCol>
              </a:tblGrid>
              <a:tr h="462442">
                <a:tc gridSpan="2">
                  <a:txBody>
                    <a:bodyPr/>
                    <a:lstStyle/>
                    <a:p>
                      <a:endParaRPr lang="en-US" sz="1600" b="0" dirty="0">
                        <a:latin typeface="Monaco" pitchFamily="2" charset="77"/>
                      </a:endParaRPr>
                    </a:p>
                  </a:txBody>
                  <a:tcPr/>
                </a:tc>
                <a:tc hMerge="1">
                  <a:txBody>
                    <a:bodyPr/>
                    <a:lstStyle/>
                    <a:p>
                      <a:endParaRPr lang="en-US" dirty="0"/>
                    </a:p>
                  </a:txBody>
                  <a:tcPr/>
                </a:tc>
                <a:extLst>
                  <a:ext uri="{0D108BD9-81ED-4DB2-BD59-A6C34878D82A}">
                    <a16:rowId xmlns:a16="http://schemas.microsoft.com/office/drawing/2014/main" val="4217335341"/>
                  </a:ext>
                </a:extLst>
              </a:tr>
              <a:tr h="443753">
                <a:tc>
                  <a:txBody>
                    <a:bodyPr/>
                    <a:lstStyle/>
                    <a:p>
                      <a:r>
                        <a:rPr lang="en-US" sz="1600" b="1" dirty="0">
                          <a:latin typeface="Monaco" pitchFamily="2" charset="77"/>
                        </a:rPr>
                        <a:t>...</a:t>
                      </a:r>
                    </a:p>
                  </a:txBody>
                  <a:tcPr/>
                </a:tc>
                <a:tc>
                  <a:txBody>
                    <a:bodyPr/>
                    <a:lstStyle/>
                    <a:p>
                      <a:r>
                        <a:rPr lang="en-US" sz="1600" dirty="0">
                          <a:latin typeface="Monaco" pitchFamily="2" charset="77"/>
                        </a:rPr>
                        <a:t>...</a:t>
                      </a:r>
                    </a:p>
                  </a:txBody>
                  <a:tcPr/>
                </a:tc>
                <a:extLst>
                  <a:ext uri="{0D108BD9-81ED-4DB2-BD59-A6C34878D82A}">
                    <a16:rowId xmlns:a16="http://schemas.microsoft.com/office/drawing/2014/main" val="2655366854"/>
                  </a:ext>
                </a:extLst>
              </a:tr>
              <a:tr h="1952663">
                <a:tc>
                  <a:txBody>
                    <a:bodyPr/>
                    <a:lstStyle/>
                    <a:p>
                      <a:r>
                        <a:rPr lang="en-US" sz="1600" b="1" dirty="0">
                          <a:latin typeface="Monaco" pitchFamily="2" charset="77"/>
                        </a:rPr>
                        <a:t>data</a:t>
                      </a:r>
                    </a:p>
                  </a:txBody>
                  <a:tcPr/>
                </a:tc>
                <a:tc>
                  <a:txBody>
                    <a:bodyPr/>
                    <a:lstStyle/>
                    <a:p>
                      <a:endParaRPr lang="en-US" sz="1600" dirty="0">
                        <a:latin typeface="Monaco" pitchFamily="2" charset="77"/>
                      </a:endParaRPr>
                    </a:p>
                  </a:txBody>
                  <a:tcPr/>
                </a:tc>
                <a:extLst>
                  <a:ext uri="{0D108BD9-81ED-4DB2-BD59-A6C34878D82A}">
                    <a16:rowId xmlns:a16="http://schemas.microsoft.com/office/drawing/2014/main" val="2113170315"/>
                  </a:ext>
                </a:extLst>
              </a:tr>
            </a:tbl>
          </a:graphicData>
        </a:graphic>
      </p:graphicFrame>
      <p:pic>
        <p:nvPicPr>
          <p:cNvPr id="10" name="Picture 9">
            <a:extLst>
              <a:ext uri="{FF2B5EF4-FFF2-40B4-BE49-F238E27FC236}">
                <a16:creationId xmlns:a16="http://schemas.microsoft.com/office/drawing/2014/main" id="{B73161E0-4032-DDD8-820B-43D3B256344D}"/>
              </a:ext>
            </a:extLst>
          </p:cNvPr>
          <p:cNvPicPr>
            <a:picLocks noChangeAspect="1"/>
          </p:cNvPicPr>
          <p:nvPr/>
        </p:nvPicPr>
        <p:blipFill rotWithShape="1">
          <a:blip r:embed="rId3">
            <a:extLst>
              <a:ext uri="{28A0092B-C50C-407E-A947-70E740481C1C}">
                <a14:useLocalDpi xmlns:a14="http://schemas.microsoft.com/office/drawing/2010/main"/>
              </a:ext>
            </a:extLst>
          </a:blip>
          <a:srcRect l="1" r="157"/>
          <a:stretch/>
        </p:blipFill>
        <p:spPr>
          <a:xfrm>
            <a:off x="6502043" y="3878971"/>
            <a:ext cx="2858352" cy="1679292"/>
          </a:xfrm>
          <a:prstGeom prst="rect">
            <a:avLst/>
          </a:prstGeom>
        </p:spPr>
      </p:pic>
      <p:sp>
        <p:nvSpPr>
          <p:cNvPr id="11" name="TextBox 10">
            <a:extLst>
              <a:ext uri="{FF2B5EF4-FFF2-40B4-BE49-F238E27FC236}">
                <a16:creationId xmlns:a16="http://schemas.microsoft.com/office/drawing/2014/main" id="{51880015-3087-1BD7-38D4-AB915818BD7C}"/>
              </a:ext>
            </a:extLst>
          </p:cNvPr>
          <p:cNvSpPr txBox="1"/>
          <p:nvPr/>
        </p:nvSpPr>
        <p:spPr>
          <a:xfrm>
            <a:off x="1121977" y="2265231"/>
            <a:ext cx="297498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rPr>
              <a:t>data frame (</a:t>
            </a:r>
            <a:r>
              <a:rPr kumimoji="0" lang="en-US" sz="2800" b="1" i="0" u="none" strike="noStrike" kern="1200" cap="none" spc="0" normalizeH="0" baseline="0" noProof="0" dirty="0" err="1">
                <a:ln>
                  <a:noFill/>
                </a:ln>
                <a:solidFill>
                  <a:prstClr val="black"/>
                </a:solidFill>
                <a:effectLst/>
                <a:uLnTx/>
                <a:uFillTx/>
                <a:latin typeface="Tw Cen MT" panose="020B0602020104020603"/>
                <a:ea typeface="+mn-ea"/>
                <a:cs typeface="+mn-cs"/>
              </a:rPr>
              <a:t>tibble</a:t>
            </a:r>
            <a:r>
              <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rPr>
              <a:t>)</a:t>
            </a:r>
            <a:endParaRPr kumimoji="0" lang="en-US" sz="12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12" name="TextBox 11">
            <a:extLst>
              <a:ext uri="{FF2B5EF4-FFF2-40B4-BE49-F238E27FC236}">
                <a16:creationId xmlns:a16="http://schemas.microsoft.com/office/drawing/2014/main" id="{1A46C405-6630-EC96-4DCD-F0E37142C221}"/>
              </a:ext>
            </a:extLst>
          </p:cNvPr>
          <p:cNvSpPr txBox="1"/>
          <p:nvPr/>
        </p:nvSpPr>
        <p:spPr>
          <a:xfrm>
            <a:off x="4765521" y="2325144"/>
            <a:ext cx="61747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Tw Cen MT" panose="020B0602020104020603"/>
                <a:ea typeface="+mn-ea"/>
                <a:cs typeface="+mn-cs"/>
              </a:rPr>
              <a:t>list</a:t>
            </a:r>
            <a:endParaRPr kumimoji="0" lang="en-US" sz="1200" b="1"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4054240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541BC-30B6-EC15-9AA0-95AFB3DF16E8}"/>
              </a:ext>
            </a:extLst>
          </p:cNvPr>
          <p:cNvSpPr>
            <a:spLocks noGrp="1"/>
          </p:cNvSpPr>
          <p:nvPr>
            <p:ph type="title"/>
          </p:nvPr>
        </p:nvSpPr>
        <p:spPr/>
        <p:txBody>
          <a:bodyPr/>
          <a:lstStyle/>
          <a:p>
            <a:r>
              <a:rPr lang="en-US" dirty="0"/>
              <a:t>The Problem with Complex </a:t>
            </a:r>
            <a:r>
              <a:rPr lang="en-US" dirty="0" err="1"/>
              <a:t>REDCap</a:t>
            </a:r>
            <a:r>
              <a:rPr lang="en-US" dirty="0"/>
              <a:t> Databases</a:t>
            </a:r>
          </a:p>
        </p:txBody>
      </p:sp>
      <p:pic>
        <p:nvPicPr>
          <p:cNvPr id="5" name="Content Placeholder 4">
            <a:extLst>
              <a:ext uri="{FF2B5EF4-FFF2-40B4-BE49-F238E27FC236}">
                <a16:creationId xmlns:a16="http://schemas.microsoft.com/office/drawing/2014/main" id="{D3BC9811-08D9-F14E-2C4D-A6AF2D26E544}"/>
              </a:ext>
            </a:extLst>
          </p:cNvPr>
          <p:cNvPicPr>
            <a:picLocks noGrp="1" noChangeAspect="1"/>
          </p:cNvPicPr>
          <p:nvPr>
            <p:ph idx="1"/>
          </p:nvPr>
        </p:nvPicPr>
        <p:blipFill rotWithShape="1">
          <a:blip r:embed="rId3"/>
          <a:srcRect b="22657"/>
          <a:stretch/>
        </p:blipFill>
        <p:spPr>
          <a:xfrm>
            <a:off x="0" y="1959373"/>
            <a:ext cx="12192000" cy="4898627"/>
          </a:xfrm>
          <a:prstGeom prst="rect">
            <a:avLst/>
          </a:prstGeom>
        </p:spPr>
      </p:pic>
      <p:sp>
        <p:nvSpPr>
          <p:cNvPr id="4" name="Slide Number Placeholder 3">
            <a:extLst>
              <a:ext uri="{FF2B5EF4-FFF2-40B4-BE49-F238E27FC236}">
                <a16:creationId xmlns:a16="http://schemas.microsoft.com/office/drawing/2014/main" id="{F5B9D1F0-AA68-1505-B5A0-8055BE5DF1C7}"/>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17</a:t>
            </a:fld>
            <a:endParaRPr lang="en-US">
              <a:solidFill>
                <a:prstClr val="black">
                  <a:lumMod val="95000"/>
                  <a:lumOff val="5000"/>
                </a:prstClr>
              </a:solidFill>
            </a:endParaRPr>
          </a:p>
        </p:txBody>
      </p:sp>
    </p:spTree>
    <p:extLst>
      <p:ext uri="{BB962C8B-B14F-4D97-AF65-F5344CB8AC3E}">
        <p14:creationId xmlns:p14="http://schemas.microsoft.com/office/powerpoint/2010/main" val="3640773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DF303-DD7A-18A8-3C88-E5B4BFE0CF68}"/>
              </a:ext>
            </a:extLst>
          </p:cNvPr>
          <p:cNvSpPr>
            <a:spLocks noGrp="1"/>
          </p:cNvSpPr>
          <p:nvPr>
            <p:ph type="title"/>
          </p:nvPr>
        </p:nvSpPr>
        <p:spPr/>
        <p:txBody>
          <a:bodyPr/>
          <a:lstStyle/>
          <a:p>
            <a:r>
              <a:rPr lang="en-US" dirty="0"/>
              <a:t>REDCapTidieR</a:t>
            </a:r>
          </a:p>
        </p:txBody>
      </p:sp>
      <p:sp>
        <p:nvSpPr>
          <p:cNvPr id="3" name="Content Placeholder 2">
            <a:extLst>
              <a:ext uri="{FF2B5EF4-FFF2-40B4-BE49-F238E27FC236}">
                <a16:creationId xmlns:a16="http://schemas.microsoft.com/office/drawing/2014/main" id="{ACE79AC7-0351-E0A8-7331-8311A50CA76D}"/>
              </a:ext>
            </a:extLst>
          </p:cNvPr>
          <p:cNvSpPr>
            <a:spLocks noGrp="1"/>
          </p:cNvSpPr>
          <p:nvPr>
            <p:ph idx="1"/>
          </p:nvPr>
        </p:nvSpPr>
        <p:spPr>
          <a:xfrm>
            <a:off x="759019" y="1396314"/>
            <a:ext cx="9779441" cy="5119123"/>
          </a:xfrm>
        </p:spPr>
        <p:txBody>
          <a:bodyPr>
            <a:normAutofit lnSpcReduction="10000"/>
          </a:bodyPr>
          <a:lstStyle/>
          <a:p>
            <a:r>
              <a:rPr lang="en-US" sz="3200" dirty="0"/>
              <a:t>Makes it easy to import </a:t>
            </a:r>
            <a:r>
              <a:rPr lang="en-US" sz="3200" i="1" dirty="0"/>
              <a:t>any</a:t>
            </a:r>
            <a:r>
              <a:rPr lang="en-US" sz="3200" dirty="0"/>
              <a:t> REDCap project into R</a:t>
            </a:r>
          </a:p>
          <a:p>
            <a:pPr lvl="1">
              <a:buFont typeface="Arial" panose="020B0604020202020204" pitchFamily="34" charset="0"/>
              <a:buChar char="•"/>
            </a:pPr>
            <a:r>
              <a:rPr lang="en-US" sz="2800" dirty="0"/>
              <a:t> Even if complex: longitudinal, repeated events or instruments, surveys, and/or data access groups (DAGs)</a:t>
            </a:r>
          </a:p>
          <a:p>
            <a:pPr lvl="1">
              <a:buFont typeface="Arial" panose="020B0604020202020204" pitchFamily="34" charset="0"/>
              <a:buChar char="•"/>
            </a:pPr>
            <a:r>
              <a:rPr lang="en-US" sz="2800" dirty="0"/>
              <a:t> Based on </a:t>
            </a:r>
            <a:r>
              <a:rPr lang="en-US" sz="2800" dirty="0" err="1"/>
              <a:t>REDCapR</a:t>
            </a:r>
            <a:r>
              <a:rPr lang="en-US" sz="2800" dirty="0"/>
              <a:t>, makes its output </a:t>
            </a:r>
            <a:r>
              <a:rPr lang="en-US" sz="2800" i="1" dirty="0"/>
              <a:t>tidier</a:t>
            </a:r>
            <a:r>
              <a:rPr lang="en-US" sz="2800" dirty="0"/>
              <a:t>, which makes your work easier.</a:t>
            </a:r>
            <a:endParaRPr lang="en-US" sz="3200" dirty="0"/>
          </a:p>
          <a:p>
            <a:r>
              <a:rPr lang="en-US" sz="3200" dirty="0"/>
              <a:t>Is robust and efficient</a:t>
            </a:r>
          </a:p>
          <a:p>
            <a:pPr lvl="1">
              <a:buFont typeface="Arial" panose="020B0604020202020204" pitchFamily="34" charset="0"/>
              <a:buChar char="•"/>
            </a:pPr>
            <a:r>
              <a:rPr lang="en-US" sz="2800" dirty="0"/>
              <a:t> Follows </a:t>
            </a:r>
            <a:r>
              <a:rPr lang="en-US" sz="2800" dirty="0" err="1"/>
              <a:t>tidyverse</a:t>
            </a:r>
            <a:r>
              <a:rPr lang="en-US" sz="2800" dirty="0"/>
              <a:t> software development lifecycle recommendations</a:t>
            </a:r>
          </a:p>
          <a:p>
            <a:pPr lvl="1">
              <a:buFont typeface="Arial" panose="020B0604020202020204" pitchFamily="34" charset="0"/>
              <a:buChar char="•"/>
            </a:pPr>
            <a:r>
              <a:rPr lang="en-US" sz="2800" dirty="0"/>
              <a:t> 97% test coverage</a:t>
            </a:r>
          </a:p>
          <a:p>
            <a:pPr lvl="1">
              <a:buFont typeface="Arial" panose="020B0604020202020204" pitchFamily="34" charset="0"/>
              <a:buChar char="•"/>
            </a:pPr>
            <a:r>
              <a:rPr lang="en-US" sz="2800" dirty="0"/>
              <a:t> Extensive error checking with helpful error messages</a:t>
            </a:r>
          </a:p>
          <a:p>
            <a:pPr lvl="1">
              <a:buFont typeface="Arial" panose="020B0604020202020204" pitchFamily="34" charset="0"/>
              <a:buChar char="•"/>
            </a:pPr>
            <a:r>
              <a:rPr lang="en-US" sz="2800" dirty="0"/>
              <a:t> Profiled and replaced </a:t>
            </a:r>
            <a:r>
              <a:rPr lang="en-US" sz="2800" dirty="0" err="1"/>
              <a:t>tidyverse</a:t>
            </a:r>
            <a:r>
              <a:rPr lang="en-US" sz="2800" dirty="0"/>
              <a:t> code with base R where </a:t>
            </a:r>
            <a:br>
              <a:rPr lang="en-US" sz="2800" dirty="0"/>
            </a:br>
            <a:r>
              <a:rPr lang="en-US" sz="2800" dirty="0"/>
              <a:t>we found bottlenecks</a:t>
            </a:r>
            <a:endParaRPr lang="en-US" sz="3200" dirty="0"/>
          </a:p>
        </p:txBody>
      </p:sp>
      <p:pic>
        <p:nvPicPr>
          <p:cNvPr id="6" name="Picture 4" descr="REDCapTidieR hex logo">
            <a:extLst>
              <a:ext uri="{FF2B5EF4-FFF2-40B4-BE49-F238E27FC236}">
                <a16:creationId xmlns:a16="http://schemas.microsoft.com/office/drawing/2014/main" id="{CFEC94C8-5000-838A-AA3D-8C5E0C1F16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4789" y="4788709"/>
            <a:ext cx="1435570" cy="1657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36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26207-AAFA-E0D3-4304-D307224F9DC4}"/>
              </a:ext>
            </a:extLst>
          </p:cNvPr>
          <p:cNvSpPr>
            <a:spLocks noGrp="1"/>
          </p:cNvSpPr>
          <p:nvPr>
            <p:ph type="title"/>
          </p:nvPr>
        </p:nvSpPr>
        <p:spPr/>
        <p:txBody>
          <a:bodyPr/>
          <a:lstStyle/>
          <a:p>
            <a:r>
              <a:rPr lang="en-US" dirty="0"/>
              <a:t>The REDCapTidieR Supertibble</a:t>
            </a:r>
          </a:p>
        </p:txBody>
      </p:sp>
      <p:sp>
        <p:nvSpPr>
          <p:cNvPr id="3" name="Content Placeholder 2">
            <a:extLst>
              <a:ext uri="{FF2B5EF4-FFF2-40B4-BE49-F238E27FC236}">
                <a16:creationId xmlns:a16="http://schemas.microsoft.com/office/drawing/2014/main" id="{E01DE9EE-8437-C054-FA90-4E8554B36EF9}"/>
              </a:ext>
            </a:extLst>
          </p:cNvPr>
          <p:cNvSpPr>
            <a:spLocks noGrp="1"/>
          </p:cNvSpPr>
          <p:nvPr>
            <p:ph idx="1"/>
          </p:nvPr>
        </p:nvSpPr>
        <p:spPr/>
        <p:txBody>
          <a:bodyPr/>
          <a:lstStyle/>
          <a:p>
            <a:r>
              <a:rPr lang="en-US" sz="2800" dirty="0"/>
              <a:t>Use </a:t>
            </a:r>
            <a:r>
              <a:rPr lang="en-US" sz="2800" dirty="0">
                <a:solidFill>
                  <a:srgbClr val="0070C0"/>
                </a:solidFill>
                <a:latin typeface="Consolas" panose="020B0609020204030204" pitchFamily="49" charset="0"/>
              </a:rPr>
              <a:t>read_redcap()</a:t>
            </a:r>
            <a:r>
              <a:rPr lang="en-US" sz="2800" dirty="0"/>
              <a:t> to import a REDCap project into R</a:t>
            </a:r>
          </a:p>
          <a:p>
            <a:pPr lvl="1"/>
            <a:r>
              <a:rPr lang="en-US" sz="2400" dirty="0"/>
              <a:t>Returns a </a:t>
            </a:r>
            <a:r>
              <a:rPr lang="en-US" sz="2400" b="1" dirty="0"/>
              <a:t>supertibble</a:t>
            </a:r>
            <a:r>
              <a:rPr lang="en-US" sz="2400" dirty="0"/>
              <a:t> which contains data and metadata broken down by instrument</a:t>
            </a:r>
          </a:p>
          <a:p>
            <a:endParaRPr lang="en-US" dirty="0"/>
          </a:p>
        </p:txBody>
      </p:sp>
      <p:pic>
        <p:nvPicPr>
          <p:cNvPr id="4" name="Picture 3">
            <a:extLst>
              <a:ext uri="{FF2B5EF4-FFF2-40B4-BE49-F238E27FC236}">
                <a16:creationId xmlns:a16="http://schemas.microsoft.com/office/drawing/2014/main" id="{A44C3AC7-9FAB-BF25-20D6-40EAD85738D4}"/>
              </a:ext>
            </a:extLst>
          </p:cNvPr>
          <p:cNvPicPr>
            <a:picLocks noChangeAspect="1"/>
          </p:cNvPicPr>
          <p:nvPr/>
        </p:nvPicPr>
        <p:blipFill>
          <a:blip r:embed="rId3"/>
          <a:stretch>
            <a:fillRect/>
          </a:stretch>
        </p:blipFill>
        <p:spPr>
          <a:xfrm>
            <a:off x="2209800" y="3057848"/>
            <a:ext cx="7772400" cy="3072809"/>
          </a:xfrm>
          <a:prstGeom prst="rect">
            <a:avLst/>
          </a:prstGeom>
        </p:spPr>
      </p:pic>
      <p:pic>
        <p:nvPicPr>
          <p:cNvPr id="6" name="Picture 4" descr="REDCapTidieR hex logo">
            <a:extLst>
              <a:ext uri="{FF2B5EF4-FFF2-40B4-BE49-F238E27FC236}">
                <a16:creationId xmlns:a16="http://schemas.microsoft.com/office/drawing/2014/main" id="{6233080F-DB1F-BBDA-0101-ABA8D5C14C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64789" y="4788709"/>
            <a:ext cx="1435570" cy="1657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9350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6000" b="1" dirty="0">
                <a:solidFill>
                  <a:srgbClr val="434343"/>
                </a:solidFill>
              </a:rPr>
              <a:t>Goal: Learn how to download and process </a:t>
            </a:r>
            <a:r>
              <a:rPr lang="en-US" sz="6000" b="1" dirty="0" err="1">
                <a:solidFill>
                  <a:srgbClr val="434343"/>
                </a:solidFill>
              </a:rPr>
              <a:t>REDCap</a:t>
            </a:r>
            <a:r>
              <a:rPr lang="en-US" sz="6000" b="1" dirty="0">
                <a:solidFill>
                  <a:srgbClr val="434343"/>
                </a:solidFill>
              </a:rPr>
              <a:t> data using R</a:t>
            </a:r>
          </a:p>
        </p:txBody>
      </p:sp>
      <p:sp>
        <p:nvSpPr>
          <p:cNvPr id="3" name="TextBox 2"/>
          <p:cNvSpPr txBox="1"/>
          <p:nvPr/>
        </p:nvSpPr>
        <p:spPr>
          <a:xfrm>
            <a:off x="1024128" y="2223387"/>
            <a:ext cx="10731690" cy="4801314"/>
          </a:xfrm>
          <a:prstGeom prst="rect">
            <a:avLst/>
          </a:prstGeom>
          <a:noFill/>
        </p:spPr>
        <p:txBody>
          <a:bodyPr wrap="square" rtlCol="0">
            <a:spAutoFit/>
          </a:bodyPr>
          <a:lstStyle/>
          <a:p>
            <a:pPr lvl="3"/>
            <a:r>
              <a:rPr lang="en-US" sz="5400" b="1" kern="1200" spc="100" dirty="0">
                <a:solidFill>
                  <a:srgbClr val="434343"/>
                </a:solidFill>
                <a:latin typeface="+mj-lt"/>
                <a:ea typeface="+mj-ea"/>
                <a:cs typeface="+mj-cs"/>
              </a:rPr>
              <a:t>Objectives:</a:t>
            </a:r>
          </a:p>
          <a:p>
            <a:pPr marL="571500" lvl="3" indent="-571500">
              <a:buFont typeface="Wingdings" panose="05000000000000000000" pitchFamily="2" charset="2"/>
              <a:buChar char="v"/>
            </a:pPr>
            <a:r>
              <a:rPr lang="en-US" sz="3600" dirty="0">
                <a:latin typeface="+mn-lt"/>
              </a:rPr>
              <a:t>Download data from a </a:t>
            </a:r>
            <a:r>
              <a:rPr lang="en-US" sz="3600" dirty="0" err="1">
                <a:latin typeface="+mn-lt"/>
              </a:rPr>
              <a:t>REDCap</a:t>
            </a:r>
            <a:r>
              <a:rPr lang="en-US" sz="3600" dirty="0">
                <a:latin typeface="+mn-lt"/>
              </a:rPr>
              <a:t> database into R using </a:t>
            </a:r>
            <a:r>
              <a:rPr lang="en-US" sz="3600" dirty="0" err="1">
                <a:latin typeface="+mn-lt"/>
              </a:rPr>
              <a:t>REDCapR</a:t>
            </a:r>
            <a:r>
              <a:rPr lang="en-US" sz="3600" dirty="0">
                <a:latin typeface="+mn-lt"/>
              </a:rPr>
              <a:t> or </a:t>
            </a:r>
            <a:r>
              <a:rPr lang="en-US" sz="3600" dirty="0" err="1">
                <a:latin typeface="+mn-lt"/>
              </a:rPr>
              <a:t>REDCapTidieR</a:t>
            </a:r>
            <a:endParaRPr lang="en-US" sz="3600" dirty="0">
              <a:latin typeface="+mn-lt"/>
            </a:endParaRPr>
          </a:p>
          <a:p>
            <a:pPr marL="571500" lvl="3" indent="-571500">
              <a:buFont typeface="Wingdings" panose="05000000000000000000" pitchFamily="2" charset="2"/>
              <a:buChar char="v"/>
            </a:pPr>
            <a:r>
              <a:rPr lang="en-US" sz="3600" dirty="0">
                <a:latin typeface="+mn-lt"/>
              </a:rPr>
              <a:t>Drill down into the </a:t>
            </a:r>
            <a:r>
              <a:rPr lang="en-US" sz="3600" dirty="0" err="1">
                <a:latin typeface="+mn-lt"/>
              </a:rPr>
              <a:t>REDCapTidieR</a:t>
            </a:r>
            <a:r>
              <a:rPr lang="en-US" sz="3600" dirty="0">
                <a:latin typeface="+mn-lt"/>
              </a:rPr>
              <a:t> </a:t>
            </a:r>
            <a:r>
              <a:rPr lang="en-US" sz="3600" dirty="0" err="1">
                <a:latin typeface="+mn-lt"/>
              </a:rPr>
              <a:t>supertibble</a:t>
            </a:r>
            <a:r>
              <a:rPr lang="en-US" sz="3600" dirty="0">
                <a:latin typeface="+mn-lt"/>
              </a:rPr>
              <a:t> using the RStudio Data Viewer</a:t>
            </a:r>
          </a:p>
          <a:p>
            <a:pPr marL="571500" lvl="3" indent="-571500">
              <a:buFont typeface="Wingdings" panose="05000000000000000000" pitchFamily="2" charset="2"/>
              <a:buChar char="v"/>
            </a:pPr>
            <a:r>
              <a:rPr lang="en-US" sz="3600" dirty="0">
                <a:latin typeface="+mn-lt"/>
              </a:rPr>
              <a:t>Use </a:t>
            </a:r>
            <a:r>
              <a:rPr lang="en-US" sz="3600" dirty="0" err="1">
                <a:latin typeface="+mn-lt"/>
              </a:rPr>
              <a:t>REDCapTidieR</a:t>
            </a:r>
            <a:r>
              <a:rPr lang="en-US" sz="3600" dirty="0">
                <a:latin typeface="+mn-lt"/>
              </a:rPr>
              <a:t> utility functions to extract individual data </a:t>
            </a:r>
            <a:r>
              <a:rPr lang="en-US" sz="3600" dirty="0" err="1">
                <a:latin typeface="+mn-lt"/>
              </a:rPr>
              <a:t>tibbles</a:t>
            </a:r>
            <a:r>
              <a:rPr lang="en-US" sz="3600" dirty="0">
                <a:latin typeface="+mn-lt"/>
              </a:rPr>
              <a:t>, apply labels, and export to Excel</a:t>
            </a:r>
          </a:p>
          <a:p>
            <a:pPr marL="571500" lvl="3" indent="-571500">
              <a:buFont typeface="Wingdings" panose="05000000000000000000" pitchFamily="2" charset="2"/>
              <a:buChar char="v"/>
            </a:pPr>
            <a:endParaRPr lang="en-US" sz="3600" dirty="0">
              <a:latin typeface="+mn-lt"/>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a:t>
            </a:fld>
            <a:endParaRPr lang="en-US">
              <a:solidFill>
                <a:prstClr val="black">
                  <a:lumMod val="95000"/>
                  <a:lumOff val="5000"/>
                </a:prstClr>
              </a:solidFill>
            </a:endParaRPr>
          </a:p>
        </p:txBody>
      </p:sp>
    </p:spTree>
    <p:extLst>
      <p:ext uri="{BB962C8B-B14F-4D97-AF65-F5344CB8AC3E}">
        <p14:creationId xmlns:p14="http://schemas.microsoft.com/office/powerpoint/2010/main" val="31836935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63D12-9F83-2767-B50D-6FA0A5177F07}"/>
              </a:ext>
            </a:extLst>
          </p:cNvPr>
          <p:cNvSpPr>
            <a:spLocks noGrp="1"/>
          </p:cNvSpPr>
          <p:nvPr>
            <p:ph type="title"/>
          </p:nvPr>
        </p:nvSpPr>
        <p:spPr/>
        <p:txBody>
          <a:bodyPr/>
          <a:lstStyle/>
          <a:p>
            <a:r>
              <a:rPr lang="en-US" dirty="0"/>
              <a:t>What can I do with the Supertibble?</a:t>
            </a:r>
          </a:p>
        </p:txBody>
      </p:sp>
      <p:sp>
        <p:nvSpPr>
          <p:cNvPr id="3" name="Content Placeholder 2">
            <a:extLst>
              <a:ext uri="{FF2B5EF4-FFF2-40B4-BE49-F238E27FC236}">
                <a16:creationId xmlns:a16="http://schemas.microsoft.com/office/drawing/2014/main" id="{16CC082A-DDC3-1CB4-7637-BB06334CE8A8}"/>
              </a:ext>
            </a:extLst>
          </p:cNvPr>
          <p:cNvSpPr>
            <a:spLocks noGrp="1"/>
          </p:cNvSpPr>
          <p:nvPr>
            <p:ph idx="1"/>
          </p:nvPr>
        </p:nvSpPr>
        <p:spPr>
          <a:xfrm>
            <a:off x="759019" y="1548714"/>
            <a:ext cx="9438535" cy="3286849"/>
          </a:xfrm>
        </p:spPr>
        <p:txBody>
          <a:bodyPr>
            <a:normAutofit/>
          </a:bodyPr>
          <a:lstStyle/>
          <a:p>
            <a:r>
              <a:rPr lang="en-US" sz="2800" dirty="0"/>
              <a:t>Use </a:t>
            </a:r>
            <a:r>
              <a:rPr lang="en-US" sz="2800" dirty="0" err="1">
                <a:solidFill>
                  <a:srgbClr val="0070C0"/>
                </a:solidFill>
                <a:latin typeface="Consolas" panose="020B0609020204030204" pitchFamily="49" charset="0"/>
              </a:rPr>
              <a:t>bind_tibbles</a:t>
            </a:r>
            <a:r>
              <a:rPr lang="en-US" sz="2800" dirty="0">
                <a:solidFill>
                  <a:srgbClr val="0070C0"/>
                </a:solidFill>
                <a:latin typeface="Consolas" panose="020B0609020204030204" pitchFamily="49" charset="0"/>
              </a:rPr>
              <a:t>()</a:t>
            </a:r>
            <a:r>
              <a:rPr lang="en-US" sz="2800" dirty="0"/>
              <a:t> or </a:t>
            </a:r>
            <a:r>
              <a:rPr lang="en-US" sz="2800" dirty="0" err="1">
                <a:solidFill>
                  <a:srgbClr val="0070C0"/>
                </a:solidFill>
                <a:latin typeface="Consolas" panose="020B0609020204030204" pitchFamily="49" charset="0"/>
              </a:rPr>
              <a:t>extract_tibble</a:t>
            </a:r>
            <a:r>
              <a:rPr lang="en-US" sz="2800" dirty="0">
                <a:solidFill>
                  <a:srgbClr val="0070C0"/>
                </a:solidFill>
                <a:latin typeface="Consolas" panose="020B0609020204030204" pitchFamily="49" charset="0"/>
              </a:rPr>
              <a:t>()</a:t>
            </a:r>
            <a:r>
              <a:rPr lang="en-US" sz="2800" dirty="0"/>
              <a:t> to extract data from individual instruments</a:t>
            </a:r>
          </a:p>
          <a:p>
            <a:r>
              <a:rPr lang="en-US" sz="2800" dirty="0"/>
              <a:t>Use </a:t>
            </a:r>
            <a:r>
              <a:rPr lang="en-US" sz="2800" dirty="0">
                <a:solidFill>
                  <a:srgbClr val="0070C0"/>
                </a:solidFill>
                <a:latin typeface="Consolas" panose="020B0609020204030204" pitchFamily="49" charset="0"/>
              </a:rPr>
              <a:t>make_labelled()</a:t>
            </a:r>
            <a:r>
              <a:rPr lang="en-US" sz="2800" dirty="0"/>
              <a:t> to add variable labels</a:t>
            </a:r>
          </a:p>
          <a:p>
            <a:pPr lvl="1"/>
            <a:r>
              <a:rPr lang="en-US" sz="2400" dirty="0"/>
              <a:t>Uses {labelled} to attach REDCap field labels to data columns</a:t>
            </a:r>
          </a:p>
          <a:p>
            <a:r>
              <a:rPr lang="en-US" sz="2800" dirty="0"/>
              <a:t>Use </a:t>
            </a:r>
            <a:r>
              <a:rPr lang="en-US" sz="2800" dirty="0" err="1">
                <a:solidFill>
                  <a:srgbClr val="0070C0"/>
                </a:solidFill>
                <a:latin typeface="Consolas" panose="020B0609020204030204" pitchFamily="49" charset="0"/>
              </a:rPr>
              <a:t>write_redcap_xlsx</a:t>
            </a:r>
            <a:r>
              <a:rPr lang="en-US" sz="2800" dirty="0">
                <a:solidFill>
                  <a:srgbClr val="0070C0"/>
                </a:solidFill>
                <a:latin typeface="Consolas" panose="020B0609020204030204" pitchFamily="49" charset="0"/>
              </a:rPr>
              <a:t>()</a:t>
            </a:r>
            <a:r>
              <a:rPr lang="en-US" sz="2800" dirty="0"/>
              <a:t> to export to Excel</a:t>
            </a:r>
          </a:p>
          <a:p>
            <a:pPr lvl="1"/>
            <a:r>
              <a:rPr lang="en-US" sz="2400" dirty="0"/>
              <a:t>Collaborator-friendly! Supports labels</a:t>
            </a:r>
          </a:p>
          <a:p>
            <a:endParaRPr lang="en-US" sz="2800" dirty="0"/>
          </a:p>
        </p:txBody>
      </p:sp>
      <p:pic>
        <p:nvPicPr>
          <p:cNvPr id="5" name="Picture 4">
            <a:extLst>
              <a:ext uri="{FF2B5EF4-FFF2-40B4-BE49-F238E27FC236}">
                <a16:creationId xmlns:a16="http://schemas.microsoft.com/office/drawing/2014/main" id="{60DDF3FE-53E7-E229-6392-8D3D1699586E}"/>
              </a:ext>
            </a:extLst>
          </p:cNvPr>
          <p:cNvPicPr>
            <a:picLocks noChangeAspect="1"/>
          </p:cNvPicPr>
          <p:nvPr/>
        </p:nvPicPr>
        <p:blipFill rotWithShape="1">
          <a:blip r:embed="rId3"/>
          <a:srcRect t="4950"/>
          <a:stretch/>
        </p:blipFill>
        <p:spPr>
          <a:xfrm>
            <a:off x="1110341" y="5020491"/>
            <a:ext cx="9983027" cy="1575267"/>
          </a:xfrm>
          <a:prstGeom prst="rect">
            <a:avLst/>
          </a:prstGeom>
        </p:spPr>
      </p:pic>
    </p:spTree>
    <p:extLst>
      <p:ext uri="{BB962C8B-B14F-4D97-AF65-F5344CB8AC3E}">
        <p14:creationId xmlns:p14="http://schemas.microsoft.com/office/powerpoint/2010/main" val="91769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0" name="Google Shape;280;p30"/>
          <p:cNvSpPr txBox="1"/>
          <p:nvPr/>
        </p:nvSpPr>
        <p:spPr>
          <a:xfrm>
            <a:off x="572429" y="1832149"/>
            <a:ext cx="10973577" cy="4105607"/>
          </a:xfrm>
          <a:prstGeom prst="rect">
            <a:avLst/>
          </a:prstGeom>
          <a:noFill/>
          <a:ln>
            <a:noFill/>
          </a:ln>
        </p:spPr>
        <p:txBody>
          <a:bodyPr spcFirstLastPara="1" wrap="square" lIns="0" tIns="6804" rIns="0" bIns="0" anchor="t" anchorCtr="0">
            <a:noAutofit/>
          </a:bodyPr>
          <a:lstStyle/>
          <a:p>
            <a:pPr marL="0" indent="0">
              <a:buNone/>
            </a:pPr>
            <a:r>
              <a:rPr lang="en-US" sz="3600" dirty="0"/>
              <a:t>Open the file named </a:t>
            </a:r>
            <a:r>
              <a:rPr lang="en-US" sz="3200" dirty="0">
                <a:solidFill>
                  <a:srgbClr val="0070C0"/>
                </a:solidFill>
                <a:latin typeface="Monaco" pitchFamily="2" charset="77"/>
              </a:rPr>
              <a:t>04 – </a:t>
            </a:r>
            <a:r>
              <a:rPr lang="en-US" sz="3200" dirty="0" err="1">
                <a:solidFill>
                  <a:srgbClr val="0070C0"/>
                </a:solidFill>
                <a:latin typeface="Monaco" pitchFamily="2" charset="77"/>
              </a:rPr>
              <a:t>REDCap</a:t>
            </a:r>
            <a:r>
              <a:rPr lang="en-US" sz="3200" dirty="0">
                <a:solidFill>
                  <a:srgbClr val="0070C0"/>
                </a:solidFill>
                <a:latin typeface="Monaco" pitchFamily="2" charset="77"/>
              </a:rPr>
              <a:t> and </a:t>
            </a:r>
            <a:r>
              <a:rPr lang="en-US" sz="3200" dirty="0" err="1">
                <a:solidFill>
                  <a:srgbClr val="0070C0"/>
                </a:solidFill>
                <a:latin typeface="Monaco" pitchFamily="2" charset="77"/>
              </a:rPr>
              <a:t>R.qmd</a:t>
            </a:r>
            <a:r>
              <a:rPr lang="en-US" sz="3600" dirty="0"/>
              <a:t> In the </a:t>
            </a:r>
            <a:r>
              <a:rPr lang="en-US" sz="3200" dirty="0">
                <a:solidFill>
                  <a:srgbClr val="0070C0"/>
                </a:solidFill>
                <a:latin typeface="Monaco" pitchFamily="2" charset="77"/>
              </a:rPr>
              <a:t>exercises</a:t>
            </a:r>
            <a:r>
              <a:rPr lang="en-US" sz="3600" dirty="0">
                <a:solidFill>
                  <a:srgbClr val="0070C0"/>
                </a:solidFill>
                <a:latin typeface="Monaco" pitchFamily="2" charset="77"/>
              </a:rPr>
              <a:t> </a:t>
            </a:r>
            <a:r>
              <a:rPr lang="en-US" sz="3600" dirty="0"/>
              <a:t>folder.</a:t>
            </a:r>
          </a:p>
          <a:p>
            <a:pPr marL="0" indent="0">
              <a:buNone/>
            </a:pPr>
            <a:endParaRPr lang="en-US" sz="3600" dirty="0"/>
          </a:p>
          <a:p>
            <a:pPr marL="0" indent="0">
              <a:buNone/>
            </a:pPr>
            <a:r>
              <a:rPr lang="en-US" sz="3600" dirty="0"/>
              <a:t>Follow the remaining instructions, starting from the section titled </a:t>
            </a:r>
            <a:r>
              <a:rPr lang="en-US" sz="3600" b="1" dirty="0"/>
              <a:t>Extracting Data from </a:t>
            </a:r>
            <a:r>
              <a:rPr lang="en-US" sz="3600" b="1" dirty="0" err="1"/>
              <a:t>REDCap</a:t>
            </a:r>
            <a:r>
              <a:rPr lang="en-US" sz="3600" b="1" dirty="0"/>
              <a:t> using </a:t>
            </a:r>
            <a:r>
              <a:rPr lang="en-US" sz="3600" b="1" dirty="0" err="1"/>
              <a:t>REDCapTidieR</a:t>
            </a:r>
            <a:r>
              <a:rPr lang="en-US" sz="3600" dirty="0"/>
              <a:t>. </a:t>
            </a:r>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lgn="ctr"/>
            <a:r>
              <a:rPr lang="en-US" sz="5196">
                <a:solidFill>
                  <a:srgbClr val="005493"/>
                </a:solidFill>
                <a:latin typeface="Arial" panose="020B0604020202020204" pitchFamily="34" charset="0"/>
                <a:ea typeface="Calibri"/>
                <a:cs typeface="Arial" panose="020B0604020202020204" pitchFamily="34" charset="0"/>
                <a:sym typeface="Calibri"/>
              </a:rPr>
              <a:t>Your Turn </a:t>
            </a:r>
            <a:endParaRPr sz="5196">
              <a:latin typeface="Arial" panose="020B0604020202020204" pitchFamily="34" charset="0"/>
              <a:ea typeface="Calibri"/>
              <a:cs typeface="Arial" panose="020B0604020202020204" pitchFamily="34" charset="0"/>
              <a:sym typeface="Calibri"/>
            </a:endParaRPr>
          </a:p>
        </p:txBody>
      </p:sp>
      <p:sp>
        <p:nvSpPr>
          <p:cNvPr id="2" name="Slide Number Placeholder 1"/>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21</a:t>
            </a:fld>
            <a:endParaRPr lang="en-US">
              <a:solidFill>
                <a:prstClr val="black">
                  <a:lumMod val="95000"/>
                  <a:lumOff val="5000"/>
                </a:prstClr>
              </a:solidFill>
            </a:endParaRPr>
          </a:p>
        </p:txBody>
      </p:sp>
    </p:spTree>
    <p:extLst>
      <p:ext uri="{BB962C8B-B14F-4D97-AF65-F5344CB8AC3E}">
        <p14:creationId xmlns:p14="http://schemas.microsoft.com/office/powerpoint/2010/main" val="5740405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086920" y="1469209"/>
            <a:ext cx="8773386" cy="5240873"/>
          </a:xfrm>
        </p:spPr>
        <p:txBody>
          <a:bodyPr>
            <a:normAutofit/>
          </a:bodyPr>
          <a:lstStyle/>
          <a:p>
            <a:pPr marL="0" indent="0">
              <a:buNone/>
            </a:pPr>
            <a:r>
              <a:rPr lang="en-US" sz="3200" dirty="0" err="1"/>
              <a:t>REDCapR</a:t>
            </a:r>
            <a:r>
              <a:rPr lang="en-US" sz="3200" dirty="0"/>
              <a:t> provides functions to interact with the </a:t>
            </a:r>
            <a:r>
              <a:rPr lang="en-US" sz="3200" dirty="0" err="1"/>
              <a:t>REDCap</a:t>
            </a:r>
            <a:r>
              <a:rPr lang="en-US" sz="3200" dirty="0"/>
              <a:t> API.</a:t>
            </a:r>
          </a:p>
          <a:p>
            <a:pPr marL="0" indent="0">
              <a:buNone/>
            </a:pPr>
            <a:endParaRPr lang="en-US" sz="3200" dirty="0"/>
          </a:p>
          <a:p>
            <a:pPr marL="0" indent="0">
              <a:buNone/>
            </a:pPr>
            <a:r>
              <a:rPr lang="en-US" sz="3200" dirty="0" err="1"/>
              <a:t>REDCapTidieR</a:t>
            </a:r>
            <a:r>
              <a:rPr lang="en-US" sz="3200" dirty="0"/>
              <a:t> makes it easy to work with complex projects that contain longitudinal structure or repeated instruments into R.</a:t>
            </a:r>
          </a:p>
          <a:p>
            <a:pPr marL="0" indent="0">
              <a:buNone/>
            </a:pPr>
            <a:endParaRPr lang="en-US" sz="3200" dirty="0"/>
          </a:p>
          <a:p>
            <a:pPr marL="0" indent="0">
              <a:buNone/>
            </a:pPr>
            <a:r>
              <a:rPr lang="en-US" sz="3200" dirty="0"/>
              <a:t>The </a:t>
            </a:r>
            <a:r>
              <a:rPr lang="en-US" sz="3200" dirty="0" err="1"/>
              <a:t>REDCapTidieR</a:t>
            </a:r>
            <a:r>
              <a:rPr lang="en-US" sz="3200" dirty="0"/>
              <a:t> </a:t>
            </a:r>
            <a:r>
              <a:rPr lang="en-US" sz="3200" dirty="0" err="1"/>
              <a:t>supertibble</a:t>
            </a:r>
            <a:r>
              <a:rPr lang="en-US" sz="3200" dirty="0"/>
              <a:t> is a special data structure that represents a </a:t>
            </a:r>
            <a:r>
              <a:rPr lang="en-US" sz="3200" dirty="0" err="1"/>
              <a:t>REDCap</a:t>
            </a:r>
            <a:r>
              <a:rPr lang="en-US" sz="3200" dirty="0"/>
              <a:t> project. You can drill down into individual instruments.</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marR="0" lvl="0" indent="0" algn="ctr" defTabSz="914400" rtl="0" eaLnBrk="1" fontAlgn="auto" latinLnBrk="0" hangingPunct="1">
              <a:lnSpc>
                <a:spcPct val="100000"/>
              </a:lnSpc>
              <a:spcBef>
                <a:spcPts val="95"/>
              </a:spcBef>
              <a:spcAft>
                <a:spcPts val="0"/>
              </a:spcAft>
              <a:buClrTx/>
              <a:buSzTx/>
              <a:buFontTx/>
              <a:buNone/>
              <a:tabLst/>
              <a:defRPr/>
            </a:pPr>
            <a:r>
              <a:rPr kumimoji="0" lang="en-US" sz="4400" b="0" i="0" u="none" strike="noStrike" kern="1200" cap="none" spc="-5" normalizeH="0" baseline="0" noProof="0" dirty="0">
                <a:ln>
                  <a:noFill/>
                </a:ln>
                <a:solidFill>
                  <a:prstClr val="black"/>
                </a:solidFill>
                <a:effectLst/>
                <a:uLnTx/>
                <a:uFillTx/>
                <a:latin typeface="Tw Cen MT" panose="020B0602020104020603" pitchFamily="34" charset="77"/>
                <a:ea typeface="+mn-ea"/>
                <a:cs typeface="Helvetica Neue"/>
              </a:rPr>
              <a:t>Recap</a:t>
            </a:r>
            <a:endParaRPr kumimoji="0" sz="4400" b="0" i="0" u="none" strike="noStrike" kern="1200" cap="none" spc="0" normalizeH="0" baseline="0" noProof="0" dirty="0">
              <a:ln>
                <a:noFill/>
              </a:ln>
              <a:solidFill>
                <a:prstClr val="black"/>
              </a:solidFill>
              <a:effectLst/>
              <a:uLnTx/>
              <a:uFillTx/>
              <a:latin typeface="Tw Cen MT" panose="020B0602020104020603" pitchFamily="34" charset="77"/>
              <a:ea typeface="+mn-ea"/>
              <a:cs typeface="Helvetica Neue"/>
            </a:endParaRPr>
          </a:p>
        </p:txBody>
      </p:sp>
      <p:pic>
        <p:nvPicPr>
          <p:cNvPr id="1026" name="Picture 2">
            <a:extLst>
              <a:ext uri="{FF2B5EF4-FFF2-40B4-BE49-F238E27FC236}">
                <a16:creationId xmlns:a16="http://schemas.microsoft.com/office/drawing/2014/main" id="{C43242A5-595C-FF66-5A2B-FF5A1F141A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903" y="1455763"/>
            <a:ext cx="1030813" cy="12081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DCapTidieR hex logo">
            <a:extLst>
              <a:ext uri="{FF2B5EF4-FFF2-40B4-BE49-F238E27FC236}">
                <a16:creationId xmlns:a16="http://schemas.microsoft.com/office/drawing/2014/main" id="{0A4B3C7C-E16C-A2F1-2E2E-D4689F49AF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453" y="3093143"/>
            <a:ext cx="1479281" cy="170777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5DE05B0-1F7C-2051-FB73-463EBE589F63}"/>
              </a:ext>
            </a:extLst>
          </p:cNvPr>
          <p:cNvPicPr>
            <a:picLocks noChangeAspect="1"/>
          </p:cNvPicPr>
          <p:nvPr/>
        </p:nvPicPr>
        <p:blipFill>
          <a:blip r:embed="rId5"/>
          <a:stretch>
            <a:fillRect/>
          </a:stretch>
        </p:blipFill>
        <p:spPr>
          <a:xfrm>
            <a:off x="331694" y="5391547"/>
            <a:ext cx="2442882" cy="965790"/>
          </a:xfrm>
          <a:prstGeom prst="rect">
            <a:avLst/>
          </a:prstGeom>
        </p:spPr>
      </p:pic>
    </p:spTree>
    <p:extLst>
      <p:ext uri="{BB962C8B-B14F-4D97-AF65-F5344CB8AC3E}">
        <p14:creationId xmlns:p14="http://schemas.microsoft.com/office/powerpoint/2010/main" val="29413364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6CB883-7570-84F9-5506-DD5C39408661}"/>
              </a:ext>
            </a:extLst>
          </p:cNvPr>
          <p:cNvPicPr>
            <a:picLocks noChangeAspect="1"/>
          </p:cNvPicPr>
          <p:nvPr/>
        </p:nvPicPr>
        <p:blipFill>
          <a:blip r:embed="rId3"/>
          <a:stretch>
            <a:fillRect/>
          </a:stretch>
        </p:blipFill>
        <p:spPr>
          <a:xfrm>
            <a:off x="5983149" y="591670"/>
            <a:ext cx="5066643" cy="6858000"/>
          </a:xfrm>
          <a:prstGeom prst="rect">
            <a:avLst/>
          </a:prstGeom>
        </p:spPr>
      </p:pic>
      <p:pic>
        <p:nvPicPr>
          <p:cNvPr id="6" name="Picture 5">
            <a:extLst>
              <a:ext uri="{FF2B5EF4-FFF2-40B4-BE49-F238E27FC236}">
                <a16:creationId xmlns:a16="http://schemas.microsoft.com/office/drawing/2014/main" id="{775EC493-835E-BAD2-1561-B587A3C69961}"/>
              </a:ext>
            </a:extLst>
          </p:cNvPr>
          <p:cNvPicPr>
            <a:picLocks noChangeAspect="1"/>
          </p:cNvPicPr>
          <p:nvPr/>
        </p:nvPicPr>
        <p:blipFill>
          <a:blip r:embed="rId4"/>
          <a:stretch>
            <a:fillRect/>
          </a:stretch>
        </p:blipFill>
        <p:spPr>
          <a:xfrm>
            <a:off x="1029357" y="591670"/>
            <a:ext cx="5066643" cy="6858000"/>
          </a:xfrm>
          <a:prstGeom prst="rect">
            <a:avLst/>
          </a:prstGeom>
        </p:spPr>
      </p:pic>
    </p:spTree>
    <p:extLst>
      <p:ext uri="{BB962C8B-B14F-4D97-AF65-F5344CB8AC3E}">
        <p14:creationId xmlns:p14="http://schemas.microsoft.com/office/powerpoint/2010/main" val="4136216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499E13B-7E52-719E-9CA7-8CD4D39497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7982" y="1462923"/>
            <a:ext cx="2181026" cy="252804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637A129-860C-C72A-0861-C1B53A18D17E}"/>
              </a:ext>
            </a:extLst>
          </p:cNvPr>
          <p:cNvPicPr>
            <a:picLocks noChangeAspect="1"/>
          </p:cNvPicPr>
          <p:nvPr/>
        </p:nvPicPr>
        <p:blipFill>
          <a:blip r:embed="rId4"/>
          <a:stretch>
            <a:fillRect/>
          </a:stretch>
        </p:blipFill>
        <p:spPr>
          <a:xfrm>
            <a:off x="6010034" y="2660693"/>
            <a:ext cx="3505200" cy="988646"/>
          </a:xfrm>
          <a:prstGeom prst="rect">
            <a:avLst/>
          </a:prstGeom>
        </p:spPr>
      </p:pic>
      <p:pic>
        <p:nvPicPr>
          <p:cNvPr id="4" name="Picture 3">
            <a:extLst>
              <a:ext uri="{FF2B5EF4-FFF2-40B4-BE49-F238E27FC236}">
                <a16:creationId xmlns:a16="http://schemas.microsoft.com/office/drawing/2014/main" id="{3B77B113-5069-8AF5-443F-F281A8B8FF97}"/>
              </a:ext>
            </a:extLst>
          </p:cNvPr>
          <p:cNvPicPr>
            <a:picLocks noChangeAspect="1"/>
          </p:cNvPicPr>
          <p:nvPr/>
        </p:nvPicPr>
        <p:blipFill>
          <a:blip r:embed="rId5"/>
          <a:stretch>
            <a:fillRect/>
          </a:stretch>
        </p:blipFill>
        <p:spPr>
          <a:xfrm>
            <a:off x="6010034" y="3509725"/>
            <a:ext cx="4882879" cy="962490"/>
          </a:xfrm>
          <a:prstGeom prst="rect">
            <a:avLst/>
          </a:prstGeom>
        </p:spPr>
      </p:pic>
      <p:pic>
        <p:nvPicPr>
          <p:cNvPr id="2052" name="Picture 4">
            <a:extLst>
              <a:ext uri="{FF2B5EF4-FFF2-40B4-BE49-F238E27FC236}">
                <a16:creationId xmlns:a16="http://schemas.microsoft.com/office/drawing/2014/main" id="{0FDA7122-A7F6-DF8A-EBAE-C4AA07A688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6670" y="3196569"/>
            <a:ext cx="2664676" cy="2790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317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476F4-11F8-884A-770C-A5A073789444}"/>
              </a:ext>
            </a:extLst>
          </p:cNvPr>
          <p:cNvSpPr>
            <a:spLocks noGrp="1"/>
          </p:cNvSpPr>
          <p:nvPr>
            <p:ph type="title"/>
          </p:nvPr>
        </p:nvSpPr>
        <p:spPr/>
        <p:txBody>
          <a:bodyPr/>
          <a:lstStyle/>
          <a:p>
            <a:r>
              <a:rPr lang="en-US" dirty="0"/>
              <a:t>What is </a:t>
            </a:r>
            <a:r>
              <a:rPr lang="en-US" dirty="0" err="1"/>
              <a:t>REDCap</a:t>
            </a:r>
            <a:r>
              <a:rPr lang="en-US" dirty="0"/>
              <a:t>?</a:t>
            </a:r>
          </a:p>
        </p:txBody>
      </p:sp>
      <p:sp>
        <p:nvSpPr>
          <p:cNvPr id="3" name="Slide Number Placeholder 2">
            <a:extLst>
              <a:ext uri="{FF2B5EF4-FFF2-40B4-BE49-F238E27FC236}">
                <a16:creationId xmlns:a16="http://schemas.microsoft.com/office/drawing/2014/main" id="{A65FB727-ABCB-2796-5F54-24EECBFC2801}"/>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a:t>
            </a:fld>
            <a:endParaRPr lang="en-US">
              <a:solidFill>
                <a:prstClr val="black">
                  <a:lumMod val="95000"/>
                  <a:lumOff val="5000"/>
                </a:prstClr>
              </a:solidFill>
            </a:endParaRPr>
          </a:p>
        </p:txBody>
      </p:sp>
      <p:pic>
        <p:nvPicPr>
          <p:cNvPr id="1026" name="Picture 2" descr="REDCap - Penn State Clinical and Translational Science Institute">
            <a:extLst>
              <a:ext uri="{FF2B5EF4-FFF2-40B4-BE49-F238E27FC236}">
                <a16:creationId xmlns:a16="http://schemas.microsoft.com/office/drawing/2014/main" id="{978DBCB2-3CC1-CF84-B6D9-3007C6BECB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7449" y="504054"/>
            <a:ext cx="4540155" cy="158077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EE7F4D0-E17F-DA67-9B48-1E87401E8D47}"/>
              </a:ext>
            </a:extLst>
          </p:cNvPr>
          <p:cNvSpPr txBox="1"/>
          <p:nvPr/>
        </p:nvSpPr>
        <p:spPr>
          <a:xfrm>
            <a:off x="1024128" y="2353692"/>
            <a:ext cx="10096500" cy="3416320"/>
          </a:xfrm>
          <a:prstGeom prst="rect">
            <a:avLst/>
          </a:prstGeom>
          <a:noFill/>
        </p:spPr>
        <p:txBody>
          <a:bodyPr wrap="square" rtlCol="0">
            <a:spAutoFit/>
          </a:bodyPr>
          <a:lstStyle/>
          <a:p>
            <a:pPr marL="288925" lvl="1" indent="-288925">
              <a:buFont typeface="Arial" panose="020B0604020202020204" pitchFamily="34" charset="0"/>
              <a:buChar char="•"/>
            </a:pPr>
            <a:r>
              <a:rPr lang="en-US" sz="3600" dirty="0">
                <a:latin typeface="Tw Cen MT" panose="020B0602020104020603" pitchFamily="34" charset="77"/>
              </a:rPr>
              <a:t>Database solution for research and operations</a:t>
            </a:r>
          </a:p>
          <a:p>
            <a:pPr marL="288925" lvl="1" indent="-288925">
              <a:buFont typeface="Arial" panose="020B0604020202020204" pitchFamily="34" charset="0"/>
              <a:buChar char="•"/>
            </a:pPr>
            <a:r>
              <a:rPr lang="en-US" sz="3600" dirty="0">
                <a:latin typeface="Tw Cen MT" panose="020B0602020104020603" pitchFamily="34" charset="77"/>
              </a:rPr>
              <a:t>Secure and accessible from a web browser</a:t>
            </a:r>
          </a:p>
          <a:p>
            <a:pPr marL="288925" lvl="1" indent="-288925">
              <a:buFont typeface="Arial" panose="020B0604020202020204" pitchFamily="34" charset="0"/>
              <a:buChar char="•"/>
            </a:pPr>
            <a:r>
              <a:rPr lang="en-US" sz="3600" dirty="0">
                <a:latin typeface="Tw Cen MT" panose="020B0602020104020603" pitchFamily="34" charset="77"/>
              </a:rPr>
              <a:t>Can collect “any type of data in any environment”</a:t>
            </a:r>
          </a:p>
          <a:p>
            <a:pPr marL="288925" lvl="1" indent="-288925">
              <a:buFont typeface="Arial" panose="020B0604020202020204" pitchFamily="34" charset="0"/>
              <a:buChar char="•"/>
            </a:pPr>
            <a:r>
              <a:rPr lang="en-US" sz="3600" dirty="0">
                <a:latin typeface="Tw Cen MT" panose="020B0602020104020603" pitchFamily="34" charset="77"/>
              </a:rPr>
              <a:t>Probably installed at your institution, you can probably use it for free, and you can probably even store PHI</a:t>
            </a:r>
          </a:p>
        </p:txBody>
      </p:sp>
      <p:sp>
        <p:nvSpPr>
          <p:cNvPr id="4" name="TextBox 3">
            <a:extLst>
              <a:ext uri="{FF2B5EF4-FFF2-40B4-BE49-F238E27FC236}">
                <a16:creationId xmlns:a16="http://schemas.microsoft.com/office/drawing/2014/main" id="{A3E48F49-F7C1-B9EF-9969-B3BCF9DD0ADD}"/>
              </a:ext>
            </a:extLst>
          </p:cNvPr>
          <p:cNvSpPr txBox="1"/>
          <p:nvPr/>
        </p:nvSpPr>
        <p:spPr>
          <a:xfrm>
            <a:off x="6264322" y="6045958"/>
            <a:ext cx="5186151" cy="400110"/>
          </a:xfrm>
          <a:prstGeom prst="rect">
            <a:avLst/>
          </a:prstGeom>
          <a:noFill/>
        </p:spPr>
        <p:txBody>
          <a:bodyPr wrap="square" rtlCol="0">
            <a:spAutoFit/>
          </a:bodyPr>
          <a:lstStyle/>
          <a:p>
            <a:r>
              <a:rPr lang="en-US" sz="2000" b="1" dirty="0">
                <a:solidFill>
                  <a:srgbClr val="0070C0"/>
                </a:solidFill>
                <a:latin typeface="Monaco" pitchFamily="2" charset="77"/>
              </a:rPr>
              <a:t>https://</a:t>
            </a:r>
            <a:r>
              <a:rPr lang="en-US" sz="2000" b="1" dirty="0" err="1">
                <a:solidFill>
                  <a:srgbClr val="0070C0"/>
                </a:solidFill>
                <a:latin typeface="Monaco" pitchFamily="2" charset="77"/>
              </a:rPr>
              <a:t>www.project-redcap.org</a:t>
            </a:r>
            <a:endParaRPr lang="en-US" sz="2000" b="1" dirty="0">
              <a:solidFill>
                <a:srgbClr val="0070C0"/>
              </a:solidFill>
              <a:latin typeface="Monaco" pitchFamily="2" charset="77"/>
            </a:endParaRPr>
          </a:p>
        </p:txBody>
      </p:sp>
    </p:spTree>
    <p:extLst>
      <p:ext uri="{BB962C8B-B14F-4D97-AF65-F5344CB8AC3E}">
        <p14:creationId xmlns:p14="http://schemas.microsoft.com/office/powerpoint/2010/main" val="4066493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96B0A-59E9-B02D-A39C-D48377061EBA}"/>
              </a:ext>
            </a:extLst>
          </p:cNvPr>
          <p:cNvSpPr>
            <a:spLocks noGrp="1"/>
          </p:cNvSpPr>
          <p:nvPr>
            <p:ph type="title"/>
          </p:nvPr>
        </p:nvSpPr>
        <p:spPr/>
        <p:txBody>
          <a:bodyPr/>
          <a:lstStyle/>
          <a:p>
            <a:r>
              <a:rPr lang="en-US" dirty="0"/>
              <a:t>What is </a:t>
            </a:r>
            <a:r>
              <a:rPr lang="en-US" dirty="0" err="1"/>
              <a:t>REDCapR</a:t>
            </a:r>
            <a:r>
              <a:rPr lang="en-US" dirty="0"/>
              <a:t>?</a:t>
            </a:r>
          </a:p>
        </p:txBody>
      </p:sp>
      <p:sp>
        <p:nvSpPr>
          <p:cNvPr id="3" name="Slide Number Placeholder 2">
            <a:extLst>
              <a:ext uri="{FF2B5EF4-FFF2-40B4-BE49-F238E27FC236}">
                <a16:creationId xmlns:a16="http://schemas.microsoft.com/office/drawing/2014/main" id="{AA823A79-28B3-0C55-7F7D-EC781DF5FB0B}"/>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a:t>
            </a:fld>
            <a:endParaRPr lang="en-US">
              <a:solidFill>
                <a:prstClr val="black">
                  <a:lumMod val="95000"/>
                  <a:lumOff val="5000"/>
                </a:prstClr>
              </a:solidFill>
            </a:endParaRPr>
          </a:p>
        </p:txBody>
      </p:sp>
      <p:pic>
        <p:nvPicPr>
          <p:cNvPr id="2050" name="Picture 2">
            <a:extLst>
              <a:ext uri="{FF2B5EF4-FFF2-40B4-BE49-F238E27FC236}">
                <a16:creationId xmlns:a16="http://schemas.microsoft.com/office/drawing/2014/main" id="{2B3EA763-9EC0-0C87-C9B1-54A1E8918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5880" y="585216"/>
            <a:ext cx="1387131" cy="162572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B36DC7D-A6DC-E76D-49C9-4B8AC3D4C7EC}"/>
              </a:ext>
            </a:extLst>
          </p:cNvPr>
          <p:cNvSpPr txBox="1"/>
          <p:nvPr/>
        </p:nvSpPr>
        <p:spPr>
          <a:xfrm>
            <a:off x="1024128" y="2353692"/>
            <a:ext cx="10096500" cy="3046988"/>
          </a:xfrm>
          <a:prstGeom prst="rect">
            <a:avLst/>
          </a:prstGeom>
          <a:noFill/>
        </p:spPr>
        <p:txBody>
          <a:bodyPr wrap="square" rtlCol="0">
            <a:spAutoFit/>
          </a:bodyPr>
          <a:lstStyle/>
          <a:p>
            <a:pPr marL="288925" lvl="1" indent="-288925">
              <a:buFont typeface="Arial" panose="020B0604020202020204" pitchFamily="34" charset="0"/>
              <a:buChar char="•"/>
            </a:pPr>
            <a:r>
              <a:rPr lang="en-US" sz="3600" dirty="0">
                <a:latin typeface="Tw Cen MT" panose="020B0602020104020603" pitchFamily="34" charset="77"/>
              </a:rPr>
              <a:t>An R package for interacting with </a:t>
            </a:r>
            <a:r>
              <a:rPr lang="en-US" sz="3600" dirty="0" err="1">
                <a:latin typeface="Tw Cen MT" panose="020B0602020104020603" pitchFamily="34" charset="77"/>
              </a:rPr>
              <a:t>REDCap</a:t>
            </a:r>
            <a:endParaRPr lang="en-US" sz="3600" dirty="0">
              <a:latin typeface="Tw Cen MT" panose="020B0602020104020603" pitchFamily="34" charset="77"/>
            </a:endParaRPr>
          </a:p>
          <a:p>
            <a:pPr marL="288925" lvl="1" indent="-288925">
              <a:buFont typeface="Arial" panose="020B0604020202020204" pitchFamily="34" charset="0"/>
              <a:buChar char="•"/>
            </a:pPr>
            <a:r>
              <a:rPr lang="en-US" sz="3600" dirty="0">
                <a:latin typeface="Tw Cen MT" panose="020B0602020104020603" pitchFamily="34" charset="77"/>
              </a:rPr>
              <a:t>A set of functions that wrap the </a:t>
            </a:r>
            <a:r>
              <a:rPr lang="en-US" sz="3600" dirty="0" err="1">
                <a:latin typeface="Tw Cen MT" panose="020B0602020104020603" pitchFamily="34" charset="77"/>
              </a:rPr>
              <a:t>REDCap</a:t>
            </a:r>
            <a:r>
              <a:rPr lang="en-US" sz="3600" dirty="0">
                <a:latin typeface="Tw Cen MT" panose="020B0602020104020603" pitchFamily="34" charset="77"/>
              </a:rPr>
              <a:t> API</a:t>
            </a:r>
          </a:p>
          <a:p>
            <a:pPr lvl="1"/>
            <a:r>
              <a:rPr lang="en-US" sz="2800" dirty="0">
                <a:solidFill>
                  <a:srgbClr val="0070C0"/>
                </a:solidFill>
                <a:latin typeface="Monaco" pitchFamily="2" charset="77"/>
              </a:rPr>
              <a:t>     </a:t>
            </a:r>
            <a:r>
              <a:rPr lang="en-US" sz="2800" dirty="0" err="1">
                <a:solidFill>
                  <a:srgbClr val="0070C0"/>
                </a:solidFill>
                <a:latin typeface="Monaco" pitchFamily="2" charset="77"/>
              </a:rPr>
              <a:t>redcap_read</a:t>
            </a:r>
            <a:r>
              <a:rPr lang="en-US" sz="2800" dirty="0">
                <a:solidFill>
                  <a:srgbClr val="0070C0"/>
                </a:solidFill>
                <a:latin typeface="Monaco" pitchFamily="2" charset="77"/>
              </a:rPr>
              <a:t>()</a:t>
            </a:r>
          </a:p>
          <a:p>
            <a:pPr lvl="1"/>
            <a:r>
              <a:rPr lang="en-US" sz="2800" dirty="0">
                <a:solidFill>
                  <a:srgbClr val="0070C0"/>
                </a:solidFill>
                <a:latin typeface="Monaco" pitchFamily="2" charset="77"/>
              </a:rPr>
              <a:t>     </a:t>
            </a:r>
            <a:r>
              <a:rPr lang="en-US" sz="2800" dirty="0" err="1">
                <a:solidFill>
                  <a:srgbClr val="0070C0"/>
                </a:solidFill>
                <a:latin typeface="Monaco" pitchFamily="2" charset="77"/>
              </a:rPr>
              <a:t>redcap_metadata_read</a:t>
            </a:r>
            <a:r>
              <a:rPr lang="en-US" sz="2800" dirty="0">
                <a:solidFill>
                  <a:srgbClr val="0070C0"/>
                </a:solidFill>
                <a:latin typeface="Monaco" pitchFamily="2" charset="77"/>
              </a:rPr>
              <a:t>()</a:t>
            </a:r>
          </a:p>
          <a:p>
            <a:pPr lvl="1"/>
            <a:r>
              <a:rPr lang="en-US" sz="2800" dirty="0">
                <a:solidFill>
                  <a:srgbClr val="0070C0"/>
                </a:solidFill>
                <a:latin typeface="Monaco" pitchFamily="2" charset="77"/>
              </a:rPr>
              <a:t>     </a:t>
            </a:r>
            <a:r>
              <a:rPr lang="en-US" sz="2800" dirty="0" err="1">
                <a:solidFill>
                  <a:srgbClr val="0070C0"/>
                </a:solidFill>
                <a:latin typeface="Monaco" pitchFamily="2" charset="77"/>
              </a:rPr>
              <a:t>redcap_write</a:t>
            </a:r>
            <a:r>
              <a:rPr lang="en-US" sz="2800" dirty="0">
                <a:solidFill>
                  <a:srgbClr val="0070C0"/>
                </a:solidFill>
                <a:latin typeface="Monaco" pitchFamily="2" charset="77"/>
              </a:rPr>
              <a:t>()   </a:t>
            </a:r>
          </a:p>
          <a:p>
            <a:pPr marL="288925" lvl="1" indent="-288925">
              <a:buFont typeface="Arial" panose="020B0604020202020204" pitchFamily="34" charset="0"/>
              <a:buChar char="•"/>
            </a:pPr>
            <a:r>
              <a:rPr lang="en-US" sz="3600" dirty="0">
                <a:latin typeface="Tw Cen MT" panose="020B0602020104020603" pitchFamily="34" charset="77"/>
              </a:rPr>
              <a:t>Well engineered, tested, and maintained</a:t>
            </a:r>
          </a:p>
        </p:txBody>
      </p:sp>
      <p:sp>
        <p:nvSpPr>
          <p:cNvPr id="6" name="TextBox 5">
            <a:extLst>
              <a:ext uri="{FF2B5EF4-FFF2-40B4-BE49-F238E27FC236}">
                <a16:creationId xmlns:a16="http://schemas.microsoft.com/office/drawing/2014/main" id="{604C6049-E089-25EA-C576-AB48A587AF6E}"/>
              </a:ext>
            </a:extLst>
          </p:cNvPr>
          <p:cNvSpPr txBox="1"/>
          <p:nvPr/>
        </p:nvSpPr>
        <p:spPr>
          <a:xfrm>
            <a:off x="5568288" y="6045958"/>
            <a:ext cx="5882186" cy="400110"/>
          </a:xfrm>
          <a:prstGeom prst="rect">
            <a:avLst/>
          </a:prstGeom>
          <a:noFill/>
        </p:spPr>
        <p:txBody>
          <a:bodyPr wrap="square" rtlCol="0">
            <a:spAutoFit/>
          </a:bodyPr>
          <a:lstStyle/>
          <a:p>
            <a:r>
              <a:rPr lang="en-US" sz="2000" b="1" dirty="0">
                <a:solidFill>
                  <a:srgbClr val="0070C0"/>
                </a:solidFill>
                <a:latin typeface="Monaco" pitchFamily="2" charset="77"/>
              </a:rPr>
              <a:t>https://</a:t>
            </a:r>
            <a:r>
              <a:rPr lang="en-US" sz="2000" b="1" dirty="0" err="1">
                <a:solidFill>
                  <a:srgbClr val="0070C0"/>
                </a:solidFill>
                <a:latin typeface="Monaco" pitchFamily="2" charset="77"/>
              </a:rPr>
              <a:t>ouhscbbmc.github.io</a:t>
            </a:r>
            <a:r>
              <a:rPr lang="en-US" sz="2000" b="1" dirty="0">
                <a:solidFill>
                  <a:srgbClr val="0070C0"/>
                </a:solidFill>
                <a:latin typeface="Monaco" pitchFamily="2" charset="77"/>
              </a:rPr>
              <a:t>/</a:t>
            </a:r>
            <a:r>
              <a:rPr lang="en-US" sz="2000" b="1" dirty="0" err="1">
                <a:solidFill>
                  <a:srgbClr val="0070C0"/>
                </a:solidFill>
                <a:latin typeface="Monaco" pitchFamily="2" charset="77"/>
              </a:rPr>
              <a:t>REDCapR</a:t>
            </a:r>
            <a:endParaRPr lang="en-US" sz="2000" b="1" dirty="0">
              <a:solidFill>
                <a:srgbClr val="0070C0"/>
              </a:solidFill>
              <a:latin typeface="Monaco" pitchFamily="2" charset="77"/>
            </a:endParaRPr>
          </a:p>
        </p:txBody>
      </p:sp>
    </p:spTree>
    <p:extLst>
      <p:ext uri="{BB962C8B-B14F-4D97-AF65-F5344CB8AC3E}">
        <p14:creationId xmlns:p14="http://schemas.microsoft.com/office/powerpoint/2010/main" val="95863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D87F-7F01-1AD1-D03E-43F5F4ADEC71}"/>
              </a:ext>
            </a:extLst>
          </p:cNvPr>
          <p:cNvSpPr>
            <a:spLocks noGrp="1"/>
          </p:cNvSpPr>
          <p:nvPr>
            <p:ph type="title"/>
          </p:nvPr>
        </p:nvSpPr>
        <p:spPr/>
        <p:txBody>
          <a:bodyPr/>
          <a:lstStyle/>
          <a:p>
            <a:r>
              <a:rPr lang="en-US" dirty="0"/>
              <a:t>The REDCART database</a:t>
            </a:r>
          </a:p>
        </p:txBody>
      </p:sp>
      <p:sp>
        <p:nvSpPr>
          <p:cNvPr id="3" name="Slide Number Placeholder 2">
            <a:extLst>
              <a:ext uri="{FF2B5EF4-FFF2-40B4-BE49-F238E27FC236}">
                <a16:creationId xmlns:a16="http://schemas.microsoft.com/office/drawing/2014/main" id="{EF476F4E-F9C3-81C3-2316-D3E96DC84679}"/>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5</a:t>
            </a:fld>
            <a:endParaRPr lang="en-US">
              <a:solidFill>
                <a:prstClr val="black">
                  <a:lumMod val="95000"/>
                  <a:lumOff val="5000"/>
                </a:prstClr>
              </a:solidFill>
            </a:endParaRPr>
          </a:p>
        </p:txBody>
      </p:sp>
      <p:sp>
        <p:nvSpPr>
          <p:cNvPr id="4" name="TextBox 3">
            <a:extLst>
              <a:ext uri="{FF2B5EF4-FFF2-40B4-BE49-F238E27FC236}">
                <a16:creationId xmlns:a16="http://schemas.microsoft.com/office/drawing/2014/main" id="{3A84D34F-B874-BBAE-7B66-6E96C82CAFA8}"/>
              </a:ext>
            </a:extLst>
          </p:cNvPr>
          <p:cNvSpPr txBox="1"/>
          <p:nvPr/>
        </p:nvSpPr>
        <p:spPr>
          <a:xfrm>
            <a:off x="1024128" y="2353692"/>
            <a:ext cx="8896572" cy="3416320"/>
          </a:xfrm>
          <a:prstGeom prst="rect">
            <a:avLst/>
          </a:prstGeom>
          <a:noFill/>
        </p:spPr>
        <p:txBody>
          <a:bodyPr wrap="square" rtlCol="0">
            <a:spAutoFit/>
          </a:bodyPr>
          <a:lstStyle/>
          <a:p>
            <a:pPr marL="288925" lvl="1" indent="-288925">
              <a:buFont typeface="Arial" panose="020B0604020202020204" pitchFamily="34" charset="0"/>
              <a:buChar char="•"/>
            </a:pPr>
            <a:r>
              <a:rPr lang="en-US" sz="3600" dirty="0">
                <a:latin typeface="Tw Cen MT" panose="020B0602020104020603" pitchFamily="34" charset="77"/>
              </a:rPr>
              <a:t>Simulated dataset on patients treated with chimeric antigen receptor (CAR) T cells for B-ALL</a:t>
            </a:r>
          </a:p>
          <a:p>
            <a:pPr marL="288925" lvl="1" indent="-288925">
              <a:buFont typeface="Arial" panose="020B0604020202020204" pitchFamily="34" charset="0"/>
              <a:buChar char="•"/>
            </a:pPr>
            <a:r>
              <a:rPr lang="en-US" sz="3600" dirty="0">
                <a:latin typeface="Tw Cen MT" panose="020B0602020104020603" pitchFamily="34" charset="77"/>
              </a:rPr>
              <a:t>Longitudinal – case report forms (CRFs) organized by events</a:t>
            </a:r>
          </a:p>
          <a:p>
            <a:pPr marL="288925" lvl="1" indent="-288925">
              <a:buFont typeface="Arial" panose="020B0604020202020204" pitchFamily="34" charset="0"/>
              <a:buChar char="•"/>
            </a:pPr>
            <a:r>
              <a:rPr lang="en-US" sz="3600" dirty="0">
                <a:latin typeface="Tw Cen MT" panose="020B0602020104020603" pitchFamily="34" charset="77"/>
              </a:rPr>
              <a:t>Contains repeated CRFs</a:t>
            </a:r>
          </a:p>
        </p:txBody>
      </p:sp>
      <p:grpSp>
        <p:nvGrpSpPr>
          <p:cNvPr id="10" name="Group 9">
            <a:extLst>
              <a:ext uri="{FF2B5EF4-FFF2-40B4-BE49-F238E27FC236}">
                <a16:creationId xmlns:a16="http://schemas.microsoft.com/office/drawing/2014/main" id="{303093F1-25F2-2402-3CAF-24CEA50F0E78}"/>
              </a:ext>
            </a:extLst>
          </p:cNvPr>
          <p:cNvGrpSpPr/>
          <p:nvPr/>
        </p:nvGrpSpPr>
        <p:grpSpPr>
          <a:xfrm>
            <a:off x="9145749" y="1232555"/>
            <a:ext cx="4843710" cy="4585298"/>
            <a:chOff x="8405793" y="706941"/>
            <a:chExt cx="3407796" cy="3024643"/>
          </a:xfrm>
        </p:grpSpPr>
        <p:pic>
          <p:nvPicPr>
            <p:cNvPr id="5" name="Picture 2" descr="Normal vs CAR T cell">
              <a:extLst>
                <a:ext uri="{FF2B5EF4-FFF2-40B4-BE49-F238E27FC236}">
                  <a16:creationId xmlns:a16="http://schemas.microsoft.com/office/drawing/2014/main" id="{5AE54ABC-50D1-C5F9-5AD8-7FD602CF45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937" t="8718"/>
            <a:stretch/>
          </p:blipFill>
          <p:spPr bwMode="auto">
            <a:xfrm>
              <a:off x="8405793" y="706941"/>
              <a:ext cx="3407796" cy="30246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56E42EF-FAF9-B614-48C9-B928DB8CA389}"/>
                </a:ext>
              </a:extLst>
            </p:cNvPr>
            <p:cNvPicPr>
              <a:picLocks noChangeAspect="1"/>
            </p:cNvPicPr>
            <p:nvPr/>
          </p:nvPicPr>
          <p:blipFill>
            <a:blip r:embed="rId4"/>
            <a:stretch>
              <a:fillRect/>
            </a:stretch>
          </p:blipFill>
          <p:spPr>
            <a:xfrm>
              <a:off x="9732772" y="1577907"/>
              <a:ext cx="1435100" cy="1257300"/>
            </a:xfrm>
            <a:prstGeom prst="rect">
              <a:avLst/>
            </a:prstGeom>
          </p:spPr>
        </p:pic>
        <p:pic>
          <p:nvPicPr>
            <p:cNvPr id="7" name="Picture 6">
              <a:extLst>
                <a:ext uri="{FF2B5EF4-FFF2-40B4-BE49-F238E27FC236}">
                  <a16:creationId xmlns:a16="http://schemas.microsoft.com/office/drawing/2014/main" id="{0DC4D6FE-72D1-F7A9-DF4F-AE2196FF924F}"/>
                </a:ext>
              </a:extLst>
            </p:cNvPr>
            <p:cNvPicPr>
              <a:picLocks noChangeAspect="1"/>
            </p:cNvPicPr>
            <p:nvPr/>
          </p:nvPicPr>
          <p:blipFill>
            <a:blip r:embed="rId4"/>
            <a:stretch>
              <a:fillRect/>
            </a:stretch>
          </p:blipFill>
          <p:spPr>
            <a:xfrm>
              <a:off x="10295448" y="1567745"/>
              <a:ext cx="1435100" cy="1257300"/>
            </a:xfrm>
            <a:prstGeom prst="rect">
              <a:avLst/>
            </a:prstGeom>
          </p:spPr>
        </p:pic>
        <p:pic>
          <p:nvPicPr>
            <p:cNvPr id="8" name="Picture 7">
              <a:extLst>
                <a:ext uri="{FF2B5EF4-FFF2-40B4-BE49-F238E27FC236}">
                  <a16:creationId xmlns:a16="http://schemas.microsoft.com/office/drawing/2014/main" id="{E823E478-EE05-5058-9D47-04FAEF237908}"/>
                </a:ext>
              </a:extLst>
            </p:cNvPr>
            <p:cNvPicPr>
              <a:picLocks noChangeAspect="1"/>
            </p:cNvPicPr>
            <p:nvPr/>
          </p:nvPicPr>
          <p:blipFill>
            <a:blip r:embed="rId4"/>
            <a:stretch>
              <a:fillRect/>
            </a:stretch>
          </p:blipFill>
          <p:spPr>
            <a:xfrm>
              <a:off x="9309100" y="1778004"/>
              <a:ext cx="861786" cy="755016"/>
            </a:xfrm>
            <a:prstGeom prst="rect">
              <a:avLst/>
            </a:prstGeom>
          </p:spPr>
        </p:pic>
        <p:pic>
          <p:nvPicPr>
            <p:cNvPr id="9" name="Picture 8">
              <a:extLst>
                <a:ext uri="{FF2B5EF4-FFF2-40B4-BE49-F238E27FC236}">
                  <a16:creationId xmlns:a16="http://schemas.microsoft.com/office/drawing/2014/main" id="{73306F4B-6A93-5319-E4FB-C7EEE1A76C1F}"/>
                </a:ext>
              </a:extLst>
            </p:cNvPr>
            <p:cNvPicPr>
              <a:picLocks noChangeAspect="1"/>
            </p:cNvPicPr>
            <p:nvPr/>
          </p:nvPicPr>
          <p:blipFill>
            <a:blip r:embed="rId4"/>
            <a:stretch>
              <a:fillRect/>
            </a:stretch>
          </p:blipFill>
          <p:spPr>
            <a:xfrm>
              <a:off x="9201066" y="1841754"/>
              <a:ext cx="177202" cy="155248"/>
            </a:xfrm>
            <a:prstGeom prst="rect">
              <a:avLst/>
            </a:prstGeom>
          </p:spPr>
        </p:pic>
      </p:grpSp>
    </p:spTree>
    <p:extLst>
      <p:ext uri="{BB962C8B-B14F-4D97-AF65-F5344CB8AC3E}">
        <p14:creationId xmlns:p14="http://schemas.microsoft.com/office/powerpoint/2010/main" val="304752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6C8E64-41AC-3207-BC7D-34595CC0F824}"/>
              </a:ext>
            </a:extLst>
          </p:cNvPr>
          <p:cNvPicPr>
            <a:picLocks noChangeAspect="1"/>
          </p:cNvPicPr>
          <p:nvPr/>
        </p:nvPicPr>
        <p:blipFill>
          <a:blip r:embed="rId3"/>
          <a:stretch>
            <a:fillRect/>
          </a:stretch>
        </p:blipFill>
        <p:spPr>
          <a:xfrm>
            <a:off x="-1" y="1"/>
            <a:ext cx="12073011" cy="506767"/>
          </a:xfrm>
          <a:prstGeom prst="rect">
            <a:avLst/>
          </a:prstGeom>
        </p:spPr>
      </p:pic>
      <p:pic>
        <p:nvPicPr>
          <p:cNvPr id="8" name="Picture 7">
            <a:extLst>
              <a:ext uri="{FF2B5EF4-FFF2-40B4-BE49-F238E27FC236}">
                <a16:creationId xmlns:a16="http://schemas.microsoft.com/office/drawing/2014/main" id="{E952B80A-39E3-2C69-D9AC-690039019202}"/>
              </a:ext>
            </a:extLst>
          </p:cNvPr>
          <p:cNvPicPr>
            <a:picLocks noChangeAspect="1"/>
          </p:cNvPicPr>
          <p:nvPr/>
        </p:nvPicPr>
        <p:blipFill>
          <a:blip r:embed="rId4"/>
          <a:stretch>
            <a:fillRect/>
          </a:stretch>
        </p:blipFill>
        <p:spPr>
          <a:xfrm>
            <a:off x="-1" y="506768"/>
            <a:ext cx="12192001" cy="6308035"/>
          </a:xfrm>
          <a:prstGeom prst="rect">
            <a:avLst/>
          </a:prstGeom>
        </p:spPr>
      </p:pic>
      <p:pic>
        <p:nvPicPr>
          <p:cNvPr id="9" name="Picture 8">
            <a:extLst>
              <a:ext uri="{FF2B5EF4-FFF2-40B4-BE49-F238E27FC236}">
                <a16:creationId xmlns:a16="http://schemas.microsoft.com/office/drawing/2014/main" id="{B5383F42-FEFE-2B2E-1092-410742DEEC3A}"/>
              </a:ext>
            </a:extLst>
          </p:cNvPr>
          <p:cNvPicPr>
            <a:picLocks noChangeAspect="1"/>
          </p:cNvPicPr>
          <p:nvPr/>
        </p:nvPicPr>
        <p:blipFill>
          <a:blip r:embed="rId5"/>
          <a:stretch>
            <a:fillRect/>
          </a:stretch>
        </p:blipFill>
        <p:spPr>
          <a:xfrm>
            <a:off x="9527104" y="0"/>
            <a:ext cx="2664896" cy="506767"/>
          </a:xfrm>
          <a:prstGeom prst="rect">
            <a:avLst/>
          </a:prstGeom>
        </p:spPr>
      </p:pic>
      <p:sp>
        <p:nvSpPr>
          <p:cNvPr id="11" name="Down Arrow 10">
            <a:extLst>
              <a:ext uri="{FF2B5EF4-FFF2-40B4-BE49-F238E27FC236}">
                <a16:creationId xmlns:a16="http://schemas.microsoft.com/office/drawing/2014/main" id="{CB935373-631E-35C2-C276-ED17F5311CFC}"/>
              </a:ext>
            </a:extLst>
          </p:cNvPr>
          <p:cNvSpPr/>
          <p:nvPr/>
        </p:nvSpPr>
        <p:spPr>
          <a:xfrm rot="2924988">
            <a:off x="4005218" y="2937196"/>
            <a:ext cx="731520" cy="119016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A7BE71C8-9EF0-4B29-5091-8F096257AFC9}"/>
              </a:ext>
            </a:extLst>
          </p:cNvPr>
          <p:cNvSpPr/>
          <p:nvPr/>
        </p:nvSpPr>
        <p:spPr>
          <a:xfrm rot="5400000">
            <a:off x="6265825" y="402784"/>
            <a:ext cx="731520" cy="119016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172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0" name="Google Shape;280;p30"/>
          <p:cNvSpPr txBox="1"/>
          <p:nvPr/>
        </p:nvSpPr>
        <p:spPr>
          <a:xfrm>
            <a:off x="572429" y="1832149"/>
            <a:ext cx="10973577" cy="4105607"/>
          </a:xfrm>
          <a:prstGeom prst="rect">
            <a:avLst/>
          </a:prstGeom>
          <a:noFill/>
          <a:ln>
            <a:noFill/>
          </a:ln>
        </p:spPr>
        <p:txBody>
          <a:bodyPr spcFirstLastPara="1" wrap="square" lIns="0" tIns="6804" rIns="0" bIns="0" anchor="t" anchorCtr="0">
            <a:noAutofit/>
          </a:bodyPr>
          <a:lstStyle/>
          <a:p>
            <a:pPr marL="0" indent="0">
              <a:buNone/>
            </a:pPr>
            <a:r>
              <a:rPr lang="en-US" sz="3600" dirty="0"/>
              <a:t>Open the file named </a:t>
            </a:r>
            <a:r>
              <a:rPr lang="en-US" sz="3200" dirty="0">
                <a:solidFill>
                  <a:srgbClr val="0070C0"/>
                </a:solidFill>
                <a:latin typeface="Monaco" pitchFamily="2" charset="77"/>
              </a:rPr>
              <a:t>04 – </a:t>
            </a:r>
            <a:r>
              <a:rPr lang="en-US" sz="3200" dirty="0" err="1">
                <a:solidFill>
                  <a:srgbClr val="0070C0"/>
                </a:solidFill>
                <a:latin typeface="Monaco" pitchFamily="2" charset="77"/>
              </a:rPr>
              <a:t>REDCap</a:t>
            </a:r>
            <a:r>
              <a:rPr lang="en-US" sz="3200" dirty="0">
                <a:solidFill>
                  <a:srgbClr val="0070C0"/>
                </a:solidFill>
                <a:latin typeface="Monaco" pitchFamily="2" charset="77"/>
              </a:rPr>
              <a:t> and </a:t>
            </a:r>
            <a:r>
              <a:rPr lang="en-US" sz="3200" dirty="0" err="1">
                <a:solidFill>
                  <a:srgbClr val="0070C0"/>
                </a:solidFill>
                <a:latin typeface="Monaco" pitchFamily="2" charset="77"/>
              </a:rPr>
              <a:t>R.qmd</a:t>
            </a:r>
            <a:r>
              <a:rPr lang="en-US" sz="3600" dirty="0"/>
              <a:t> In the </a:t>
            </a:r>
            <a:r>
              <a:rPr lang="en-US" sz="3200" dirty="0">
                <a:solidFill>
                  <a:srgbClr val="0070C0"/>
                </a:solidFill>
                <a:latin typeface="Monaco" pitchFamily="2" charset="77"/>
              </a:rPr>
              <a:t>exercises</a:t>
            </a:r>
            <a:r>
              <a:rPr lang="en-US" sz="3600" dirty="0">
                <a:solidFill>
                  <a:srgbClr val="0070C0"/>
                </a:solidFill>
                <a:latin typeface="Monaco" pitchFamily="2" charset="77"/>
              </a:rPr>
              <a:t> </a:t>
            </a:r>
            <a:r>
              <a:rPr lang="en-US" sz="3600" dirty="0"/>
              <a:t>folder.</a:t>
            </a:r>
          </a:p>
          <a:p>
            <a:pPr marL="0" indent="0">
              <a:buNone/>
            </a:pPr>
            <a:endParaRPr lang="en-US" sz="3600" dirty="0"/>
          </a:p>
          <a:p>
            <a:pPr marL="0" indent="0">
              <a:buNone/>
            </a:pPr>
            <a:r>
              <a:rPr lang="en-US" sz="3600" dirty="0"/>
              <a:t>Follow the instructions of the section titled </a:t>
            </a:r>
            <a:r>
              <a:rPr lang="en-US" sz="3600" b="1" dirty="0"/>
              <a:t>Downloading data with </a:t>
            </a:r>
            <a:r>
              <a:rPr lang="en-US" sz="3600" b="1" dirty="0" err="1"/>
              <a:t>REDCapR</a:t>
            </a:r>
            <a:r>
              <a:rPr lang="en-US" sz="3600" dirty="0"/>
              <a:t>. </a:t>
            </a:r>
          </a:p>
          <a:p>
            <a:pPr marL="0" indent="0">
              <a:buNone/>
            </a:pPr>
            <a:endParaRPr lang="en-US" sz="3600" dirty="0"/>
          </a:p>
          <a:p>
            <a:pPr marL="0" indent="0">
              <a:buNone/>
            </a:pPr>
            <a:r>
              <a:rPr lang="en-US" sz="3600" dirty="0"/>
              <a:t>Stop where it says “</a:t>
            </a:r>
            <a:r>
              <a:rPr lang="en-US" sz="3600" b="1" dirty="0"/>
              <a:t>Stop here</a:t>
            </a:r>
            <a:r>
              <a:rPr lang="en-US" sz="3600" dirty="0"/>
              <a:t>”.</a:t>
            </a:r>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lgn="ctr"/>
            <a:r>
              <a:rPr lang="en-US" sz="5196">
                <a:solidFill>
                  <a:srgbClr val="005493"/>
                </a:solidFill>
                <a:latin typeface="Arial" panose="020B0604020202020204" pitchFamily="34" charset="0"/>
                <a:ea typeface="Calibri"/>
                <a:cs typeface="Arial" panose="020B0604020202020204" pitchFamily="34" charset="0"/>
                <a:sym typeface="Calibri"/>
              </a:rPr>
              <a:t>Your Turn </a:t>
            </a:r>
            <a:endParaRPr sz="5196">
              <a:latin typeface="Arial" panose="020B0604020202020204" pitchFamily="34" charset="0"/>
              <a:ea typeface="Calibri"/>
              <a:cs typeface="Arial" panose="020B0604020202020204" pitchFamily="34" charset="0"/>
              <a:sym typeface="Calibri"/>
            </a:endParaRPr>
          </a:p>
        </p:txBody>
      </p:sp>
      <p:sp>
        <p:nvSpPr>
          <p:cNvPr id="2" name="Slide Number Placeholder 1"/>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7</a:t>
            </a:fld>
            <a:endParaRPr lang="en-US">
              <a:solidFill>
                <a:prstClr val="black">
                  <a:lumMod val="95000"/>
                  <a:lumOff val="5000"/>
                </a:prstClr>
              </a:solidFill>
            </a:endParaRPr>
          </a:p>
        </p:txBody>
      </p:sp>
    </p:spTree>
    <p:extLst>
      <p:ext uri="{BB962C8B-B14F-4D97-AF65-F5344CB8AC3E}">
        <p14:creationId xmlns:p14="http://schemas.microsoft.com/office/powerpoint/2010/main" val="2087354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D4F9AF-0951-D012-C6E5-359CCBBB53E4}"/>
              </a:ext>
            </a:extLst>
          </p:cNvPr>
          <p:cNvPicPr>
            <a:picLocks noChangeAspect="1"/>
          </p:cNvPicPr>
          <p:nvPr/>
        </p:nvPicPr>
        <p:blipFill>
          <a:blip r:embed="rId3"/>
          <a:stretch>
            <a:fillRect/>
          </a:stretch>
        </p:blipFill>
        <p:spPr>
          <a:xfrm>
            <a:off x="517391" y="1869141"/>
            <a:ext cx="11151448" cy="3118104"/>
          </a:xfrm>
          <a:prstGeom prst="rect">
            <a:avLst/>
          </a:prstGeom>
        </p:spPr>
      </p:pic>
    </p:spTree>
    <p:extLst>
      <p:ext uri="{BB962C8B-B14F-4D97-AF65-F5344CB8AC3E}">
        <p14:creationId xmlns:p14="http://schemas.microsoft.com/office/powerpoint/2010/main" val="50170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214313" y="3507699"/>
            <a:ext cx="11591960" cy="655320"/>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8" name="TextBox 7"/>
            <p:cNvSpPr txBox="1"/>
            <p:nvPr/>
          </p:nvSpPr>
          <p:spPr>
            <a:xfrm>
              <a:off x="2080825" y="3235065"/>
              <a:ext cx="809000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70C0"/>
                  </a:solidFill>
                  <a:effectLst/>
                  <a:uLnTx/>
                  <a:uFillTx/>
                  <a:latin typeface="Monaco" charset="0"/>
                  <a:ea typeface="Monaco" charset="0"/>
                  <a:cs typeface="Monaco" charset="0"/>
                </a:rPr>
                <a:t>  creds</a:t>
              </a:r>
              <a:r>
                <a:rPr kumimoji="0" lang="en-US" sz="2800" b="0" i="0" u="none" strike="noStrike" kern="1200" cap="none" spc="0" normalizeH="0" baseline="0" noProof="0" dirty="0">
                  <a:ln>
                    <a:noFill/>
                  </a:ln>
                  <a:solidFill>
                    <a:srgbClr val="0070C0"/>
                  </a:solidFill>
                  <a:effectLst/>
                  <a:uLnTx/>
                  <a:uFillTx/>
                  <a:latin typeface="Monaco" charset="0"/>
                  <a:ea typeface="Monaco" charset="0"/>
                  <a:cs typeface="Monaco" charset="0"/>
                </a:rPr>
                <a:t> </a:t>
              </a:r>
              <a:r>
                <a:rPr kumimoji="0" lang="en-US" sz="2800" b="0" i="0" u="none" strike="noStrike" kern="1200" cap="none" spc="0" normalizeH="0" baseline="0" noProof="0" dirty="0">
                  <a:ln>
                    <a:noFill/>
                  </a:ln>
                  <a:solidFill>
                    <a:prstClr val="black"/>
                  </a:solidFill>
                  <a:effectLst/>
                  <a:uLnTx/>
                  <a:uFillTx/>
                  <a:latin typeface="Monaco" charset="0"/>
                  <a:ea typeface="Monaco" charset="0"/>
                  <a:cs typeface="Monaco" charset="0"/>
                </a:rPr>
                <a:t>&lt;- </a:t>
              </a:r>
              <a:r>
                <a:rPr kumimoji="0" lang="en-US" sz="2800" b="0" i="0" u="none" strike="noStrike" kern="1200" cap="none" spc="0" normalizeH="0" baseline="0" noProof="0" dirty="0" err="1">
                  <a:ln>
                    <a:noFill/>
                  </a:ln>
                  <a:solidFill>
                    <a:prstClr val="black"/>
                  </a:solidFill>
                  <a:effectLst/>
                  <a:uLnTx/>
                  <a:uFillTx/>
                  <a:latin typeface="Monaco" charset="0"/>
                  <a:ea typeface="Monaco" charset="0"/>
                  <a:cs typeface="Monaco" charset="0"/>
                </a:rPr>
                <a:t>retrieve_credential_local</a:t>
              </a:r>
              <a:r>
                <a:rPr kumimoji="0" lang="en-US" sz="2800" b="0" i="0" u="none" strike="noStrike" kern="1200" cap="none" spc="0" normalizeH="0" baseline="0" noProof="0" dirty="0">
                  <a:ln>
                    <a:noFill/>
                  </a:ln>
                  <a:solidFill>
                    <a:prstClr val="black"/>
                  </a:solidFill>
                  <a:effectLst/>
                  <a:uLnTx/>
                  <a:uFillTx/>
                  <a:latin typeface="Monaco" charset="0"/>
                  <a:ea typeface="Monaco" charset="0"/>
                  <a:cs typeface="Monaco" charset="0"/>
                </a:rPr>
                <a:t>(</a:t>
              </a:r>
              <a:r>
                <a:rPr kumimoji="0" lang="en-US" sz="2800" b="0" i="1" u="none" strike="noStrike" kern="1200" cap="none" spc="0" normalizeH="0" baseline="0" noProof="0" dirty="0" err="1">
                  <a:ln>
                    <a:noFill/>
                  </a:ln>
                  <a:solidFill>
                    <a:srgbClr val="0070C0"/>
                  </a:solidFill>
                  <a:effectLst/>
                  <a:uLnTx/>
                  <a:uFillTx/>
                  <a:latin typeface="Monaco" charset="0"/>
                  <a:ea typeface="Monaco" charset="0"/>
                  <a:cs typeface="Monaco" charset="0"/>
                </a:rPr>
                <a:t>file_name</a:t>
              </a:r>
              <a:r>
                <a:rPr kumimoji="0" lang="en-US" sz="2800" b="0" i="0" u="none" strike="noStrike" kern="1200" cap="none" spc="0" normalizeH="0" baseline="0" noProof="0" dirty="0">
                  <a:ln>
                    <a:noFill/>
                  </a:ln>
                  <a:solidFill>
                    <a:srgbClr val="0070C0"/>
                  </a:solidFill>
                  <a:effectLst/>
                  <a:uLnTx/>
                  <a:uFillTx/>
                  <a:latin typeface="Monaco" charset="0"/>
                  <a:ea typeface="Monaco" charset="0"/>
                  <a:cs typeface="Monaco" charset="0"/>
                </a:rPr>
                <a:t>, </a:t>
              </a:r>
              <a:r>
                <a:rPr kumimoji="0" lang="en-US" sz="2800" b="0" i="1" u="none" strike="noStrike" kern="1200" cap="none" spc="0" normalizeH="0" baseline="0" noProof="0" dirty="0" err="1">
                  <a:ln>
                    <a:noFill/>
                  </a:ln>
                  <a:solidFill>
                    <a:srgbClr val="0070C0"/>
                  </a:solidFill>
                  <a:effectLst/>
                  <a:uLnTx/>
                  <a:uFillTx/>
                  <a:latin typeface="Monaco" charset="0"/>
                  <a:ea typeface="Monaco" charset="0"/>
                  <a:cs typeface="Monaco" charset="0"/>
                </a:rPr>
                <a:t>pid</a:t>
              </a:r>
              <a:r>
                <a:rPr kumimoji="0" lang="en-US" sz="2800" b="0" i="0" u="none" strike="noStrike" kern="1200" cap="none" spc="0" normalizeH="0" baseline="0" noProof="0" dirty="0">
                  <a:ln>
                    <a:noFill/>
                  </a:ln>
                  <a:solidFill>
                    <a:prstClr val="black"/>
                  </a:solidFill>
                  <a:effectLst/>
                  <a:uLnTx/>
                  <a:uFillTx/>
                  <a:latin typeface="Monaco" charset="0"/>
                  <a:ea typeface="Monaco" charset="0"/>
                  <a:cs typeface="Monaco" charset="0"/>
                </a:rPr>
                <a:t>)</a:t>
              </a:r>
            </a:p>
          </p:txBody>
        </p:sp>
      </p:grpSp>
      <p:sp>
        <p:nvSpPr>
          <p:cNvPr id="13" name="Rectangle 12"/>
          <p:cNvSpPr/>
          <p:nvPr/>
        </p:nvSpPr>
        <p:spPr>
          <a:xfrm>
            <a:off x="0" y="740977"/>
            <a:ext cx="12192000"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err="1">
                <a:ln>
                  <a:noFill/>
                </a:ln>
                <a:solidFill>
                  <a:prstClr val="black"/>
                </a:solidFill>
                <a:effectLst/>
                <a:uLnTx/>
                <a:uFillTx/>
                <a:latin typeface="Monaco" charset="0"/>
                <a:ea typeface="Monaco" charset="0"/>
                <a:cs typeface="Monaco" charset="0"/>
              </a:rPr>
              <a:t>retrieve_credential_local</a:t>
            </a:r>
            <a:r>
              <a:rPr kumimoji="0" lang="en-US" sz="4800" b="0" i="0" u="none" strike="noStrike" kern="1200" cap="none" spc="0" normalizeH="0" baseline="0" noProof="0" dirty="0">
                <a:ln>
                  <a:noFill/>
                </a:ln>
                <a:solidFill>
                  <a:prstClr val="black"/>
                </a:solidFill>
                <a:effectLst/>
                <a:uLnTx/>
                <a:uFillTx/>
                <a:latin typeface="Monaco" charset="0"/>
                <a:ea typeface="Monaco" charset="0"/>
                <a:cs typeface="Monaco" charset="0"/>
              </a:rPr>
              <a:t>()</a:t>
            </a:r>
            <a:endParaRPr kumimoji="0" lang="en-US" sz="4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grpSp>
        <p:nvGrpSpPr>
          <p:cNvPr id="21" name="Group 20"/>
          <p:cNvGrpSpPr/>
          <p:nvPr/>
        </p:nvGrpSpPr>
        <p:grpSpPr>
          <a:xfrm>
            <a:off x="678224" y="4750539"/>
            <a:ext cx="9037190" cy="1679292"/>
            <a:chOff x="718885" y="4360794"/>
            <a:chExt cx="9037190" cy="1679292"/>
          </a:xfrm>
        </p:grpSpPr>
        <p:grpSp>
          <p:nvGrpSpPr>
            <p:cNvPr id="20" name="Group 19"/>
            <p:cNvGrpSpPr/>
            <p:nvPr/>
          </p:nvGrpSpPr>
          <p:grpSpPr>
            <a:xfrm>
              <a:off x="8744665" y="4706756"/>
              <a:ext cx="1011410" cy="1020522"/>
              <a:chOff x="8744665" y="4706756"/>
              <a:chExt cx="1011410" cy="1020522"/>
            </a:xfrm>
          </p:grpSpPr>
          <p:pic>
            <p:nvPicPr>
              <p:cNvPr id="14" name="Picture 13"/>
              <p:cNvPicPr>
                <a:picLocks noChangeAspect="1"/>
              </p:cNvPicPr>
              <p:nvPr/>
            </p:nvPicPr>
            <p:blipFill>
              <a:blip r:embed="rId3"/>
              <a:stretch>
                <a:fillRect/>
              </a:stretch>
            </p:blipFill>
            <p:spPr>
              <a:xfrm>
                <a:off x="8744665" y="4706756"/>
                <a:ext cx="1011410" cy="1020522"/>
              </a:xfrm>
              <a:prstGeom prst="rect">
                <a:avLst/>
              </a:prstGeom>
            </p:spPr>
          </p:pic>
          <p:sp>
            <p:nvSpPr>
              <p:cNvPr id="15" name="TextBox 14"/>
              <p:cNvSpPr txBox="1"/>
              <p:nvPr/>
            </p:nvSpPr>
            <p:spPr>
              <a:xfrm>
                <a:off x="8891486" y="4922826"/>
                <a:ext cx="68779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lumMod val="65000"/>
                        <a:lumOff val="35000"/>
                      </a:prstClr>
                    </a:solidFill>
                    <a:effectLst/>
                    <a:uLnTx/>
                    <a:uFillTx/>
                    <a:latin typeface="Tw Cen MT" panose="020B0602020104020603"/>
                    <a:ea typeface="+mn-ea"/>
                    <a:cs typeface="+mn-cs"/>
                  </a:rPr>
                  <a:t>csv</a:t>
                </a:r>
                <a:endParaRPr kumimoji="0" lang="en-US" sz="4000" b="0" i="0" u="none" strike="noStrike" kern="1200" cap="none" spc="0" normalizeH="0" baseline="0" noProof="0" dirty="0">
                  <a:ln>
                    <a:noFill/>
                  </a:ln>
                  <a:solidFill>
                    <a:prstClr val="black">
                      <a:lumMod val="65000"/>
                      <a:lumOff val="35000"/>
                    </a:prstClr>
                  </a:solidFill>
                  <a:effectLst/>
                  <a:uLnTx/>
                  <a:uFillTx/>
                  <a:latin typeface="Tw Cen MT" panose="020B0602020104020603"/>
                  <a:ea typeface="+mn-ea"/>
                  <a:cs typeface="+mn-cs"/>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r="71289"/>
            <a:stretch/>
          </p:blipFill>
          <p:spPr>
            <a:xfrm>
              <a:off x="718885" y="4360794"/>
              <a:ext cx="821964" cy="1679292"/>
            </a:xfrm>
            <a:prstGeom prst="rect">
              <a:avLst/>
            </a:prstGeom>
          </p:spPr>
        </p:pic>
      </p:grpSp>
      <p:pic>
        <p:nvPicPr>
          <p:cNvPr id="3" name="Picture 2">
            <a:extLst>
              <a:ext uri="{FF2B5EF4-FFF2-40B4-BE49-F238E27FC236}">
                <a16:creationId xmlns:a16="http://schemas.microsoft.com/office/drawing/2014/main" id="{64586409-CC9D-B1E5-2413-62266D197B63}"/>
              </a:ext>
            </a:extLst>
          </p:cNvPr>
          <p:cNvPicPr>
            <a:picLocks noChangeAspect="1"/>
          </p:cNvPicPr>
          <p:nvPr/>
        </p:nvPicPr>
        <p:blipFill>
          <a:blip r:embed="rId5"/>
          <a:stretch>
            <a:fillRect/>
          </a:stretch>
        </p:blipFill>
        <p:spPr>
          <a:xfrm>
            <a:off x="10358917" y="5089573"/>
            <a:ext cx="821964" cy="1061704"/>
          </a:xfrm>
          <a:prstGeom prst="rect">
            <a:avLst/>
          </a:prstGeom>
        </p:spPr>
      </p:pic>
      <p:sp>
        <p:nvSpPr>
          <p:cNvPr id="4" name="Left Arrow 3">
            <a:extLst>
              <a:ext uri="{FF2B5EF4-FFF2-40B4-BE49-F238E27FC236}">
                <a16:creationId xmlns:a16="http://schemas.microsoft.com/office/drawing/2014/main" id="{7EA994DA-F75E-36AE-D9BD-556FF5718A75}"/>
              </a:ext>
            </a:extLst>
          </p:cNvPr>
          <p:cNvSpPr/>
          <p:nvPr/>
        </p:nvSpPr>
        <p:spPr>
          <a:xfrm>
            <a:off x="1914525" y="5429250"/>
            <a:ext cx="5736851" cy="40654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extBox 1">
            <a:extLst>
              <a:ext uri="{FF2B5EF4-FFF2-40B4-BE49-F238E27FC236}">
                <a16:creationId xmlns:a16="http://schemas.microsoft.com/office/drawing/2014/main" id="{6E2B0EC3-2B53-1223-3BA5-D169CFA52A6B}"/>
              </a:ext>
            </a:extLst>
          </p:cNvPr>
          <p:cNvSpPr txBox="1"/>
          <p:nvPr/>
        </p:nvSpPr>
        <p:spPr>
          <a:xfrm>
            <a:off x="8518057" y="6157248"/>
            <a:ext cx="14071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Tw Cen MT" panose="020B0602020104020603"/>
                <a:ea typeface="+mn-ea"/>
                <a:cs typeface="+mn-cs"/>
              </a:rPr>
              <a:t>file_name.csv</a:t>
            </a:r>
            <a:endPar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5" name="TextBox 4">
            <a:extLst>
              <a:ext uri="{FF2B5EF4-FFF2-40B4-BE49-F238E27FC236}">
                <a16:creationId xmlns:a16="http://schemas.microsoft.com/office/drawing/2014/main" id="{8B26F149-8403-1188-B310-BA319BB22EF1}"/>
              </a:ext>
            </a:extLst>
          </p:cNvPr>
          <p:cNvSpPr txBox="1"/>
          <p:nvPr/>
        </p:nvSpPr>
        <p:spPr>
          <a:xfrm>
            <a:off x="10210214" y="6163219"/>
            <a:ext cx="13035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Tw Cen MT" panose="020B0602020104020603"/>
                <a:ea typeface="+mn-ea"/>
                <a:cs typeface="+mn-cs"/>
              </a:rPr>
              <a:t>REDCap</a:t>
            </a:r>
            <a:r>
              <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rPr>
              <a:t> PID</a:t>
            </a:r>
          </a:p>
        </p:txBody>
      </p:sp>
      <p:sp>
        <p:nvSpPr>
          <p:cNvPr id="6" name="Double Bracket 5">
            <a:extLst>
              <a:ext uri="{FF2B5EF4-FFF2-40B4-BE49-F238E27FC236}">
                <a16:creationId xmlns:a16="http://schemas.microsoft.com/office/drawing/2014/main" id="{15D4BD47-322A-D19F-9930-486DD1937344}"/>
              </a:ext>
            </a:extLst>
          </p:cNvPr>
          <p:cNvSpPr/>
          <p:nvPr/>
        </p:nvSpPr>
        <p:spPr>
          <a:xfrm>
            <a:off x="7924171" y="4750539"/>
            <a:ext cx="3761323" cy="1905755"/>
          </a:xfrm>
          <a:prstGeom prst="bracketPair">
            <a:avLst/>
          </a:prstGeom>
        </p:spPr>
        <p:style>
          <a:lnRef idx="3">
            <a:schemeClr val="dk1"/>
          </a:lnRef>
          <a:fillRef idx="0">
            <a:schemeClr val="dk1"/>
          </a:fillRef>
          <a:effectRef idx="2">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26621701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1_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CHOP Pattern Theme">
  <a:themeElements>
    <a:clrScheme name="Custom 10">
      <a:dk1>
        <a:srgbClr val="584B3D"/>
      </a:dk1>
      <a:lt1>
        <a:srgbClr val="FFFFFE"/>
      </a:lt1>
      <a:dk2>
        <a:srgbClr val="FFFFFE"/>
      </a:dk2>
      <a:lt2>
        <a:srgbClr val="584B3D"/>
      </a:lt2>
      <a:accent1>
        <a:srgbClr val="3E9CC9"/>
      </a:accent1>
      <a:accent2>
        <a:srgbClr val="D11960"/>
      </a:accent2>
      <a:accent3>
        <a:srgbClr val="5C8D29"/>
      </a:accent3>
      <a:accent4>
        <a:srgbClr val="97C5DF"/>
      </a:accent4>
      <a:accent5>
        <a:srgbClr val="E5849B"/>
      </a:accent5>
      <a:accent6>
        <a:srgbClr val="9FBE7E"/>
      </a:accent6>
      <a:hlink>
        <a:srgbClr val="0000FF"/>
      </a:hlink>
      <a:folHlink>
        <a:srgbClr val="800080"/>
      </a:folHlink>
    </a:clrScheme>
    <a:fontScheme name="Custom 1">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9" id="{778CFCC5-5A40-4F51-9420-9324E7A286E3}" vid="{B1F3253A-36AB-4535-B824-F5437E12EE80}"/>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9065</TotalTime>
  <Words>2090</Words>
  <Application>Microsoft Macintosh PowerPoint</Application>
  <PresentationFormat>Widescreen</PresentationFormat>
  <Paragraphs>201</Paragraphs>
  <Slides>25</Slides>
  <Notes>25</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25</vt:i4>
      </vt:variant>
    </vt:vector>
  </HeadingPairs>
  <TitlesOfParts>
    <vt:vector size="40" baseType="lpstr">
      <vt:lpstr>Arial</vt:lpstr>
      <vt:lpstr>Calibri</vt:lpstr>
      <vt:lpstr>Chronicle Text G1</vt:lpstr>
      <vt:lpstr>Consolas</vt:lpstr>
      <vt:lpstr>Monaco</vt:lpstr>
      <vt:lpstr>roboto</vt:lpstr>
      <vt:lpstr>Rubrik Medium</vt:lpstr>
      <vt:lpstr>Rubrik SemiBold</vt:lpstr>
      <vt:lpstr>Tw Cen MT</vt:lpstr>
      <vt:lpstr>Tw Cen MT Condensed</vt:lpstr>
      <vt:lpstr>Wingdings</vt:lpstr>
      <vt:lpstr>Wingdings 3</vt:lpstr>
      <vt:lpstr>Integral</vt:lpstr>
      <vt:lpstr>1_Integral</vt:lpstr>
      <vt:lpstr>CHOP Pattern Theme</vt:lpstr>
      <vt:lpstr>REDCap and R</vt:lpstr>
      <vt:lpstr>Goal: Learn how to download and process REDCap data using R</vt:lpstr>
      <vt:lpstr>What is REDCap?</vt:lpstr>
      <vt:lpstr>What is REDCapR?</vt:lpstr>
      <vt:lpstr>The REDCART database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Problem with Complex REDCap Databases</vt:lpstr>
      <vt:lpstr>REDCapTidieR</vt:lpstr>
      <vt:lpstr>The REDCapTidieR Supertibble</vt:lpstr>
      <vt:lpstr>What can I do with the Supertibble?</vt:lpstr>
      <vt:lpstr>PowerPoint Presentation</vt:lpstr>
      <vt:lpstr>PowerPoint Presentation</vt:lpstr>
      <vt:lpstr>What else?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Kadauke, Stephan</cp:lastModifiedBy>
  <cp:revision>103</cp:revision>
  <dcterms:modified xsi:type="dcterms:W3CDTF">2024-05-17T18:35:36Z</dcterms:modified>
</cp:coreProperties>
</file>